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63" r:id="rId2"/>
    <p:sldMasterId id="2147483664" r:id="rId3"/>
  </p:sldMasterIdLst>
  <p:notesMasterIdLst>
    <p:notesMasterId r:id="rId78"/>
  </p:notesMasterIdLst>
  <p:handoutMasterIdLst>
    <p:handoutMasterId r:id="rId79"/>
  </p:handoutMasterIdLst>
  <p:sldIdLst>
    <p:sldId id="256" r:id="rId4"/>
    <p:sldId id="266" r:id="rId5"/>
    <p:sldId id="307" r:id="rId6"/>
    <p:sldId id="310" r:id="rId7"/>
    <p:sldId id="311" r:id="rId8"/>
    <p:sldId id="315" r:id="rId9"/>
    <p:sldId id="309" r:id="rId10"/>
    <p:sldId id="294" r:id="rId11"/>
    <p:sldId id="288" r:id="rId12"/>
    <p:sldId id="314" r:id="rId13"/>
    <p:sldId id="457" r:id="rId14"/>
    <p:sldId id="316" r:id="rId15"/>
    <p:sldId id="313" r:id="rId16"/>
    <p:sldId id="317" r:id="rId17"/>
    <p:sldId id="320" r:id="rId18"/>
    <p:sldId id="321" r:id="rId19"/>
    <p:sldId id="322" r:id="rId20"/>
    <p:sldId id="323" r:id="rId21"/>
    <p:sldId id="324" r:id="rId22"/>
    <p:sldId id="325" r:id="rId23"/>
    <p:sldId id="333" r:id="rId24"/>
    <p:sldId id="459" r:id="rId25"/>
    <p:sldId id="328" r:id="rId26"/>
    <p:sldId id="460" r:id="rId27"/>
    <p:sldId id="330" r:id="rId28"/>
    <p:sldId id="331" r:id="rId29"/>
    <p:sldId id="332" r:id="rId30"/>
    <p:sldId id="463" r:id="rId31"/>
    <p:sldId id="464" r:id="rId32"/>
    <p:sldId id="337" r:id="rId33"/>
    <p:sldId id="338" r:id="rId34"/>
    <p:sldId id="339" r:id="rId35"/>
    <p:sldId id="340" r:id="rId36"/>
    <p:sldId id="341" r:id="rId37"/>
    <p:sldId id="350" r:id="rId38"/>
    <p:sldId id="343" r:id="rId39"/>
    <p:sldId id="344" r:id="rId40"/>
    <p:sldId id="345" r:id="rId41"/>
    <p:sldId id="346" r:id="rId42"/>
    <p:sldId id="347" r:id="rId43"/>
    <p:sldId id="348" r:id="rId44"/>
    <p:sldId id="349" r:id="rId45"/>
    <p:sldId id="465" r:id="rId46"/>
    <p:sldId id="466" r:id="rId47"/>
    <p:sldId id="354" r:id="rId48"/>
    <p:sldId id="355" r:id="rId49"/>
    <p:sldId id="356" r:id="rId50"/>
    <p:sldId id="357" r:id="rId51"/>
    <p:sldId id="358" r:id="rId52"/>
    <p:sldId id="359" r:id="rId53"/>
    <p:sldId id="360" r:id="rId54"/>
    <p:sldId id="361" r:id="rId55"/>
    <p:sldId id="362" r:id="rId56"/>
    <p:sldId id="363" r:id="rId57"/>
    <p:sldId id="467" r:id="rId58"/>
    <p:sldId id="367" r:id="rId59"/>
    <p:sldId id="471" r:id="rId60"/>
    <p:sldId id="472" r:id="rId61"/>
    <p:sldId id="469" r:id="rId62"/>
    <p:sldId id="371" r:id="rId63"/>
    <p:sldId id="372" r:id="rId64"/>
    <p:sldId id="373" r:id="rId65"/>
    <p:sldId id="374" r:id="rId66"/>
    <p:sldId id="375" r:id="rId67"/>
    <p:sldId id="376" r:id="rId68"/>
    <p:sldId id="377" r:id="rId69"/>
    <p:sldId id="378" r:id="rId70"/>
    <p:sldId id="379" r:id="rId71"/>
    <p:sldId id="380" r:id="rId72"/>
    <p:sldId id="381" r:id="rId73"/>
    <p:sldId id="462" r:id="rId74"/>
    <p:sldId id="383" r:id="rId75"/>
    <p:sldId id="474" r:id="rId76"/>
    <p:sldId id="475" r:id="rId77"/>
  </p:sldIdLst>
  <p:sldSz cx="9144000" cy="6858000" type="screen4x3"/>
  <p:notesSz cx="9296400" cy="6881813"/>
  <p:embeddedFontLst>
    <p:embeddedFont>
      <p:font typeface="Arial Narrow" pitchFamily="34" charset="0"/>
      <p:regular r:id="rId80"/>
      <p:bold r:id="rId81"/>
      <p:italic r:id="rId82"/>
      <p:boldItalic r:id="rId83"/>
    </p:embeddedFont>
    <p:embeddedFont>
      <p:font typeface="Wingdings 2" pitchFamily="18" charset="2"/>
      <p:regular r:id="rId84"/>
    </p:embeddedFont>
    <p:embeddedFont>
      <p:font typeface="Arial Black" pitchFamily="34" charset="0"/>
      <p:bold r:id="rId85"/>
    </p:embeddedFont>
  </p:embeddedFontLst>
  <p:defaultTextStyle>
    <a:defPPr>
      <a:defRPr lang="en-US"/>
    </a:defPPr>
    <a:lvl1pPr algn="l" rtl="0" fontAlgn="base">
      <a:spcBef>
        <a:spcPts val="600"/>
      </a:spcBef>
      <a:spcAft>
        <a:spcPct val="0"/>
      </a:spcAft>
      <a:defRPr sz="3200" b="1" kern="1200">
        <a:solidFill>
          <a:srgbClr val="F7FAFB"/>
        </a:solidFill>
        <a:latin typeface="Arial" charset="0"/>
        <a:ea typeface="+mn-ea"/>
        <a:cs typeface="+mn-cs"/>
      </a:defRPr>
    </a:lvl1pPr>
    <a:lvl2pPr marL="457200" algn="l" rtl="0" fontAlgn="base">
      <a:spcBef>
        <a:spcPts val="600"/>
      </a:spcBef>
      <a:spcAft>
        <a:spcPct val="0"/>
      </a:spcAft>
      <a:defRPr sz="3200" b="1" kern="1200">
        <a:solidFill>
          <a:srgbClr val="F7FAFB"/>
        </a:solidFill>
        <a:latin typeface="Arial" charset="0"/>
        <a:ea typeface="+mn-ea"/>
        <a:cs typeface="+mn-cs"/>
      </a:defRPr>
    </a:lvl2pPr>
    <a:lvl3pPr marL="914400" algn="l" rtl="0" fontAlgn="base">
      <a:spcBef>
        <a:spcPts val="600"/>
      </a:spcBef>
      <a:spcAft>
        <a:spcPct val="0"/>
      </a:spcAft>
      <a:defRPr sz="3200" b="1" kern="1200">
        <a:solidFill>
          <a:srgbClr val="F7FAFB"/>
        </a:solidFill>
        <a:latin typeface="Arial" charset="0"/>
        <a:ea typeface="+mn-ea"/>
        <a:cs typeface="+mn-cs"/>
      </a:defRPr>
    </a:lvl3pPr>
    <a:lvl4pPr marL="1371600" algn="l" rtl="0" fontAlgn="base">
      <a:spcBef>
        <a:spcPts val="600"/>
      </a:spcBef>
      <a:spcAft>
        <a:spcPct val="0"/>
      </a:spcAft>
      <a:defRPr sz="3200" b="1" kern="1200">
        <a:solidFill>
          <a:srgbClr val="F7FAFB"/>
        </a:solidFill>
        <a:latin typeface="Arial" charset="0"/>
        <a:ea typeface="+mn-ea"/>
        <a:cs typeface="+mn-cs"/>
      </a:defRPr>
    </a:lvl4pPr>
    <a:lvl5pPr marL="1828800" algn="l" rtl="0" fontAlgn="base">
      <a:spcBef>
        <a:spcPts val="600"/>
      </a:spcBef>
      <a:spcAft>
        <a:spcPct val="0"/>
      </a:spcAft>
      <a:defRPr sz="3200" b="1" kern="1200">
        <a:solidFill>
          <a:srgbClr val="F7FAFB"/>
        </a:solidFill>
        <a:latin typeface="Arial" charset="0"/>
        <a:ea typeface="+mn-ea"/>
        <a:cs typeface="+mn-cs"/>
      </a:defRPr>
    </a:lvl5pPr>
    <a:lvl6pPr marL="2286000" algn="l" defTabSz="914400" rtl="0" eaLnBrk="1" latinLnBrk="0" hangingPunct="1">
      <a:defRPr sz="3200" b="1" kern="1200">
        <a:solidFill>
          <a:srgbClr val="F7FAFB"/>
        </a:solidFill>
        <a:latin typeface="Arial" charset="0"/>
        <a:ea typeface="+mn-ea"/>
        <a:cs typeface="+mn-cs"/>
      </a:defRPr>
    </a:lvl6pPr>
    <a:lvl7pPr marL="2743200" algn="l" defTabSz="914400" rtl="0" eaLnBrk="1" latinLnBrk="0" hangingPunct="1">
      <a:defRPr sz="3200" b="1" kern="1200">
        <a:solidFill>
          <a:srgbClr val="F7FAFB"/>
        </a:solidFill>
        <a:latin typeface="Arial" charset="0"/>
        <a:ea typeface="+mn-ea"/>
        <a:cs typeface="+mn-cs"/>
      </a:defRPr>
    </a:lvl7pPr>
    <a:lvl8pPr marL="3200400" algn="l" defTabSz="914400" rtl="0" eaLnBrk="1" latinLnBrk="0" hangingPunct="1">
      <a:defRPr sz="3200" b="1" kern="1200">
        <a:solidFill>
          <a:srgbClr val="F7FAFB"/>
        </a:solidFill>
        <a:latin typeface="Arial" charset="0"/>
        <a:ea typeface="+mn-ea"/>
        <a:cs typeface="+mn-cs"/>
      </a:defRPr>
    </a:lvl8pPr>
    <a:lvl9pPr marL="3657600" algn="l" defTabSz="914400" rtl="0" eaLnBrk="1" latinLnBrk="0" hangingPunct="1">
      <a:defRPr sz="3200" b="1" kern="1200">
        <a:solidFill>
          <a:srgbClr val="F7FAFB"/>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D79"/>
    <a:srgbClr val="CC6600"/>
    <a:srgbClr val="ECB928"/>
    <a:srgbClr val="F8F8F8"/>
    <a:srgbClr val="9FBB48"/>
    <a:srgbClr val="A5CB2A"/>
    <a:srgbClr val="A5CB1B"/>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784" autoAdjust="0"/>
    <p:restoredTop sz="99681" autoAdjust="0"/>
  </p:normalViewPr>
  <p:slideViewPr>
    <p:cSldViewPr>
      <p:cViewPr varScale="1">
        <p:scale>
          <a:sx n="78" d="100"/>
          <a:sy n="78" d="100"/>
        </p:scale>
        <p:origin x="-654" y="-90"/>
      </p:cViewPr>
      <p:guideLst>
        <p:guide orient="horz" pos="1536"/>
        <p:guide pos="2880"/>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font" Target="fonts/font5.fntdata"/><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3.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a:t>Independent Living</a:t>
            </a:r>
          </a:p>
        </p:txBody>
      </p:sp>
      <p:sp>
        <p:nvSpPr>
          <p:cNvPr id="83971" name="Rectangle 3"/>
          <p:cNvSpPr>
            <a:spLocks noGrp="1" noChangeArrowheads="1"/>
          </p:cNvSpPr>
          <p:nvPr>
            <p:ph type="dt" sz="quarter" idx="1"/>
          </p:nvPr>
        </p:nvSpPr>
        <p:spPr bwMode="auto">
          <a:xfrm>
            <a:off x="5267325" y="0"/>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628123D5-AC0C-40D8-B72D-7BAD4FB2E04C}" type="datetime1">
              <a:rPr lang="en-US"/>
              <a:pPr>
                <a:defRPr/>
              </a:pPr>
              <a:t>4/21/2014</a:t>
            </a:fld>
            <a:endParaRPr lang="en-US"/>
          </a:p>
        </p:txBody>
      </p:sp>
      <p:sp>
        <p:nvSpPr>
          <p:cNvPr id="83972" name="Rectangle 4"/>
          <p:cNvSpPr>
            <a:spLocks noGrp="1" noChangeArrowheads="1"/>
          </p:cNvSpPr>
          <p:nvPr>
            <p:ph type="ftr" sz="quarter" idx="2"/>
          </p:nvPr>
        </p:nvSpPr>
        <p:spPr bwMode="auto">
          <a:xfrm>
            <a:off x="0" y="6537325"/>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a:t>Chapter 8</a:t>
            </a:r>
          </a:p>
        </p:txBody>
      </p:sp>
      <p:sp>
        <p:nvSpPr>
          <p:cNvPr id="83973" name="Rectangle 5"/>
          <p:cNvSpPr>
            <a:spLocks noGrp="1" noChangeArrowheads="1"/>
          </p:cNvSpPr>
          <p:nvPr>
            <p:ph type="sldNum" sz="quarter" idx="3"/>
          </p:nvPr>
        </p:nvSpPr>
        <p:spPr bwMode="auto">
          <a:xfrm>
            <a:off x="5267325" y="6537325"/>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210972F2-B2B4-4A20-87F7-55A37B8562C6}" type="slidenum">
              <a:rPr lang="en-US"/>
              <a:pPr>
                <a:defRPr/>
              </a:pPr>
              <a:t>‹#›</a:t>
            </a:fld>
            <a:endParaRPr lang="en-US"/>
          </a:p>
        </p:txBody>
      </p:sp>
    </p:spTree>
    <p:extLst>
      <p:ext uri="{BB962C8B-B14F-4D97-AF65-F5344CB8AC3E}">
        <p14:creationId xmlns:p14="http://schemas.microsoft.com/office/powerpoint/2010/main" val="24541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a:t>Independent Living</a:t>
            </a:r>
          </a:p>
        </p:txBody>
      </p:sp>
      <p:sp>
        <p:nvSpPr>
          <p:cNvPr id="73731" name="Rectangle 3"/>
          <p:cNvSpPr>
            <a:spLocks noGrp="1" noChangeArrowheads="1"/>
          </p:cNvSpPr>
          <p:nvPr>
            <p:ph type="dt" idx="1"/>
          </p:nvPr>
        </p:nvSpPr>
        <p:spPr bwMode="auto">
          <a:xfrm>
            <a:off x="5267325" y="0"/>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8543F31C-3C20-46BD-BEAA-42A35C425E52}" type="datetime1">
              <a:rPr lang="en-US"/>
              <a:pPr>
                <a:defRPr/>
              </a:pPr>
              <a:t>4/21/2014</a:t>
            </a:fld>
            <a:endParaRPr lang="en-US"/>
          </a:p>
        </p:txBody>
      </p:sp>
      <p:sp>
        <p:nvSpPr>
          <p:cNvPr id="80900" name="Rectangle 4"/>
          <p:cNvSpPr>
            <a:spLocks noChangeArrowheads="1" noTextEdit="1"/>
          </p:cNvSpPr>
          <p:nvPr>
            <p:ph type="sldImg" idx="2"/>
          </p:nvPr>
        </p:nvSpPr>
        <p:spPr bwMode="auto">
          <a:xfrm>
            <a:off x="2927350" y="515938"/>
            <a:ext cx="3443288" cy="2581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1239838" y="3268663"/>
            <a:ext cx="6816725"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6537325"/>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spcBef>
                <a:spcPct val="0"/>
              </a:spcBef>
              <a:defRPr sz="1200" b="0">
                <a:solidFill>
                  <a:schemeClr val="tx1"/>
                </a:solidFill>
                <a:effectLst/>
                <a:latin typeface="Times New Roman" pitchFamily="18" charset="0"/>
              </a:defRPr>
            </a:lvl1pPr>
          </a:lstStyle>
          <a:p>
            <a:pPr>
              <a:defRPr/>
            </a:pPr>
            <a:r>
              <a:rPr lang="en-US"/>
              <a:t>Chapter 8</a:t>
            </a:r>
          </a:p>
        </p:txBody>
      </p:sp>
      <p:sp>
        <p:nvSpPr>
          <p:cNvPr id="73735" name="Rectangle 7"/>
          <p:cNvSpPr>
            <a:spLocks noGrp="1" noChangeArrowheads="1"/>
          </p:cNvSpPr>
          <p:nvPr>
            <p:ph type="sldNum" sz="quarter" idx="5"/>
          </p:nvPr>
        </p:nvSpPr>
        <p:spPr bwMode="auto">
          <a:xfrm>
            <a:off x="5267325" y="6537325"/>
            <a:ext cx="4029075"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spcBef>
                <a:spcPct val="0"/>
              </a:spcBef>
              <a:defRPr sz="1200" b="0">
                <a:solidFill>
                  <a:schemeClr val="tx1"/>
                </a:solidFill>
                <a:effectLst/>
                <a:latin typeface="Times New Roman" pitchFamily="18" charset="0"/>
              </a:defRPr>
            </a:lvl1pPr>
          </a:lstStyle>
          <a:p>
            <a:pPr>
              <a:defRPr/>
            </a:pPr>
            <a:fld id="{DE39959A-B5E3-4762-BA7A-E58A74A7C8C0}" type="slidenum">
              <a:rPr lang="en-US"/>
              <a:pPr>
                <a:defRPr/>
              </a:pPr>
              <a:t>‹#›</a:t>
            </a:fld>
            <a:endParaRPr lang="en-US"/>
          </a:p>
        </p:txBody>
      </p:sp>
    </p:spTree>
    <p:extLst>
      <p:ext uri="{BB962C8B-B14F-4D97-AF65-F5344CB8AC3E}">
        <p14:creationId xmlns:p14="http://schemas.microsoft.com/office/powerpoint/2010/main" val="351484408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1923"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98DB4A9F-805E-414A-9597-411C23403ED9}"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1924"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1925"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D37917D7-284D-4A0C-81F2-043F5A77E1AA}" type="slidenum">
              <a:rPr lang="en-US" sz="1200" b="0" smtClean="0">
                <a:solidFill>
                  <a:schemeClr val="tx1"/>
                </a:solidFill>
                <a:latin typeface="Times New Roman" pitchFamily="18" charset="0"/>
              </a:rPr>
              <a:pPr eaLnBrk="1" hangingPunct="1"/>
              <a:t>1</a:t>
            </a:fld>
            <a:endParaRPr lang="en-US" sz="1200" b="0" smtClean="0">
              <a:solidFill>
                <a:schemeClr val="tx1"/>
              </a:solidFill>
              <a:latin typeface="Times New Roman" pitchFamily="18" charset="0"/>
            </a:endParaRPr>
          </a:p>
        </p:txBody>
      </p:sp>
      <p:sp>
        <p:nvSpPr>
          <p:cNvPr id="81926" name="Rectangle 2"/>
          <p:cNvSpPr>
            <a:spLocks noChangeArrowheads="1" noTextEdit="1"/>
          </p:cNvSpPr>
          <p:nvPr>
            <p:ph type="sldImg"/>
          </p:nvPr>
        </p:nvSpPr>
        <p:spPr>
          <a:ln/>
        </p:spPr>
      </p:sp>
      <p:sp>
        <p:nvSpPr>
          <p:cNvPr id="819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2947"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174E7D64-9FAF-4EFD-A8EC-3CC46DEFF393}"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2948"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2949"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6B0ACBC9-D76B-4463-8809-38842733782D}" type="slidenum">
              <a:rPr lang="en-US" sz="1200" b="0" smtClean="0">
                <a:solidFill>
                  <a:schemeClr val="tx1"/>
                </a:solidFill>
                <a:latin typeface="Times New Roman" pitchFamily="18" charset="0"/>
              </a:rPr>
              <a:pPr eaLnBrk="1" hangingPunct="1"/>
              <a:t>2</a:t>
            </a:fld>
            <a:endParaRPr lang="en-US" sz="1200" b="0" smtClean="0">
              <a:solidFill>
                <a:schemeClr val="tx1"/>
              </a:solidFill>
              <a:latin typeface="Times New Roman" pitchFamily="18" charset="0"/>
            </a:endParaRPr>
          </a:p>
        </p:txBody>
      </p:sp>
      <p:sp>
        <p:nvSpPr>
          <p:cNvPr id="82950" name="Rectangle 2"/>
          <p:cNvSpPr>
            <a:spLocks noChangeArrowheads="1" noTextEdit="1"/>
          </p:cNvSpPr>
          <p:nvPr>
            <p:ph type="sldImg"/>
          </p:nvPr>
        </p:nvSpPr>
        <p:spPr>
          <a:ln/>
        </p:spPr>
      </p:sp>
      <p:sp>
        <p:nvSpPr>
          <p:cNvPr id="829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3971"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2F6EA2CB-4118-4087-A861-2F6CFA3865D7}"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3972"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3973"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876C2715-1ADE-495D-A7E7-597EC905A4E6}" type="slidenum">
              <a:rPr lang="en-US" sz="1200" b="0" smtClean="0">
                <a:solidFill>
                  <a:schemeClr val="tx1"/>
                </a:solidFill>
                <a:latin typeface="Times New Roman" pitchFamily="18" charset="0"/>
              </a:rPr>
              <a:pPr eaLnBrk="1" hangingPunct="1"/>
              <a:t>15</a:t>
            </a:fld>
            <a:endParaRPr lang="en-US" sz="1200" b="0" smtClean="0">
              <a:solidFill>
                <a:schemeClr val="tx1"/>
              </a:solidFill>
              <a:latin typeface="Times New Roman" pitchFamily="18" charset="0"/>
            </a:endParaRPr>
          </a:p>
        </p:txBody>
      </p:sp>
      <p:sp>
        <p:nvSpPr>
          <p:cNvPr id="83974" name="Rectangle 2"/>
          <p:cNvSpPr>
            <a:spLocks noChangeArrowheads="1" noTextEdit="1"/>
          </p:cNvSpPr>
          <p:nvPr>
            <p:ph type="sldImg"/>
          </p:nvPr>
        </p:nvSpPr>
        <p:spPr>
          <a:ln/>
        </p:spPr>
      </p:sp>
      <p:sp>
        <p:nvSpPr>
          <p:cNvPr id="839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4995"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740EA2B3-23B0-4520-BAF6-C8F1585D5480}"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4996"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4997"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6EF56CA8-CB17-4D6B-9ACD-F136D0A1C275}" type="slidenum">
              <a:rPr lang="en-US" sz="1200" b="0" smtClean="0">
                <a:solidFill>
                  <a:schemeClr val="tx1"/>
                </a:solidFill>
                <a:latin typeface="Times New Roman" pitchFamily="18" charset="0"/>
              </a:rPr>
              <a:pPr eaLnBrk="1" hangingPunct="1"/>
              <a:t>30</a:t>
            </a:fld>
            <a:endParaRPr lang="en-US" sz="1200" b="0" smtClean="0">
              <a:solidFill>
                <a:schemeClr val="tx1"/>
              </a:solidFill>
              <a:latin typeface="Times New Roman" pitchFamily="18" charset="0"/>
            </a:endParaRPr>
          </a:p>
        </p:txBody>
      </p:sp>
      <p:sp>
        <p:nvSpPr>
          <p:cNvPr id="84998" name="Rectangle 2"/>
          <p:cNvSpPr>
            <a:spLocks noChangeArrowheads="1" noTextEdit="1"/>
          </p:cNvSpPr>
          <p:nvPr>
            <p:ph type="sldImg"/>
          </p:nvPr>
        </p:nvSpPr>
        <p:spPr>
          <a:ln/>
        </p:spPr>
      </p:sp>
      <p:sp>
        <p:nvSpPr>
          <p:cNvPr id="849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6019"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10AF749A-DB17-4AA0-BBC9-56C53153C2E7}"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6020"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6021"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50FE7474-1E31-49BF-A70E-4F7ABBC3C3B5}" type="slidenum">
              <a:rPr lang="en-US" sz="1200" b="0" smtClean="0">
                <a:solidFill>
                  <a:schemeClr val="tx1"/>
                </a:solidFill>
                <a:latin typeface="Times New Roman" pitchFamily="18" charset="0"/>
              </a:rPr>
              <a:pPr eaLnBrk="1" hangingPunct="1"/>
              <a:t>45</a:t>
            </a:fld>
            <a:endParaRPr lang="en-US" sz="1200" b="0" smtClean="0">
              <a:solidFill>
                <a:schemeClr val="tx1"/>
              </a:solidFill>
              <a:latin typeface="Times New Roman" pitchFamily="18" charset="0"/>
            </a:endParaRPr>
          </a:p>
        </p:txBody>
      </p:sp>
      <p:sp>
        <p:nvSpPr>
          <p:cNvPr id="86022" name="Rectangle 2"/>
          <p:cNvSpPr>
            <a:spLocks noChangeArrowheads="1" noTextEdit="1"/>
          </p:cNvSpPr>
          <p:nvPr>
            <p:ph type="sldImg"/>
          </p:nvPr>
        </p:nvSpPr>
        <p:spPr>
          <a:ln/>
        </p:spPr>
      </p:sp>
      <p:sp>
        <p:nvSpPr>
          <p:cNvPr id="860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Independent Living</a:t>
            </a:r>
          </a:p>
        </p:txBody>
      </p:sp>
      <p:sp>
        <p:nvSpPr>
          <p:cNvPr id="87043" name="Rectangle 3"/>
          <p:cNvSpPr>
            <a:spLocks noGrp="1" noChangeArrowheads="1"/>
          </p:cNvSpPr>
          <p:nvPr>
            <p:ph type="dt" sz="quarter" idx="1"/>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EAA53398-ADD0-40D0-B46B-E3388443B6F8}" type="datetime1">
              <a:rPr lang="en-US" sz="1200" b="0" smtClean="0">
                <a:solidFill>
                  <a:schemeClr val="tx1"/>
                </a:solidFill>
                <a:latin typeface="Times New Roman" pitchFamily="18" charset="0"/>
              </a:rPr>
              <a:pPr eaLnBrk="1" hangingPunct="1"/>
              <a:t>4/21/2014</a:t>
            </a:fld>
            <a:endParaRPr lang="en-US" sz="1200" b="0" smtClean="0">
              <a:solidFill>
                <a:schemeClr val="tx1"/>
              </a:solidFill>
              <a:latin typeface="Times New Roman" pitchFamily="18" charset="0"/>
            </a:endParaRPr>
          </a:p>
        </p:txBody>
      </p:sp>
      <p:sp>
        <p:nvSpPr>
          <p:cNvPr id="87044" name="Rectangle 6"/>
          <p:cNvSpPr>
            <a:spLocks noGrp="1" noChangeArrowheads="1"/>
          </p:cNvSpPr>
          <p:nvPr>
            <p:ph type="ftr" sz="quarter" idx="4"/>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r>
              <a:rPr lang="en-US" sz="1200" b="0" smtClean="0">
                <a:solidFill>
                  <a:schemeClr val="tx1"/>
                </a:solidFill>
                <a:latin typeface="Times New Roman" pitchFamily="18" charset="0"/>
              </a:rPr>
              <a:t>Chapter 8</a:t>
            </a:r>
          </a:p>
        </p:txBody>
      </p:sp>
      <p:sp>
        <p:nvSpPr>
          <p:cNvPr id="87045" name="Rectangle 7"/>
          <p:cNvSpPr>
            <a:spLocks noGrp="1" noChangeArrowheads="1"/>
          </p:cNvSpPr>
          <p:nvPr>
            <p:ph type="sldNum" sz="quarter" idx="5"/>
          </p:nvPr>
        </p:nvSpPr>
        <p:spPr>
          <a:noFill/>
        </p:spPr>
        <p:txBody>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fld id="{9BA6E702-94DB-49E5-BBA3-886F3071A2FA}" type="slidenum">
              <a:rPr lang="en-US" sz="1200" b="0" smtClean="0">
                <a:solidFill>
                  <a:schemeClr val="tx1"/>
                </a:solidFill>
                <a:latin typeface="Times New Roman" pitchFamily="18" charset="0"/>
              </a:rPr>
              <a:pPr eaLnBrk="1" hangingPunct="1"/>
              <a:t>60</a:t>
            </a:fld>
            <a:endParaRPr lang="en-US" sz="1200" b="0" smtClean="0">
              <a:solidFill>
                <a:schemeClr val="tx1"/>
              </a:solidFill>
              <a:latin typeface="Times New Roman" pitchFamily="18" charset="0"/>
            </a:endParaRPr>
          </a:p>
        </p:txBody>
      </p:sp>
      <p:sp>
        <p:nvSpPr>
          <p:cNvPr id="87046" name="Rectangle 2"/>
          <p:cNvSpPr>
            <a:spLocks noChangeArrowheads="1" noTextEdit="1"/>
          </p:cNvSpPr>
          <p:nvPr>
            <p:ph type="sldImg"/>
          </p:nvPr>
        </p:nvSpPr>
        <p:spPr>
          <a:ln/>
        </p:spPr>
      </p:sp>
      <p:sp>
        <p:nvSpPr>
          <p:cNvPr id="870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0"/>
              </a:spcBef>
            </a:pPr>
            <a:r>
              <a:rPr lang="en-US" sz="1400" b="0">
                <a:solidFill>
                  <a:srgbClr val="B05800"/>
                </a:solidFill>
                <a:latin typeface="Arial Narrow" pitchFamily="34" charset="0"/>
              </a:rPr>
              <a:t> </a:t>
            </a:r>
            <a:r>
              <a:rPr lang="en-US" sz="1400" b="0">
                <a:solidFill>
                  <a:srgbClr val="107DBC"/>
                </a:solidFill>
                <a:latin typeface="Arial Narrow" pitchFamily="34" charset="0"/>
              </a:rPr>
              <a:t>Financial Algebra</a:t>
            </a:r>
          </a:p>
          <a:p>
            <a:pPr algn="r">
              <a:spcBef>
                <a:spcPct val="0"/>
              </a:spcBef>
            </a:pPr>
            <a:r>
              <a:rPr lang="en-US" sz="1400" b="0">
                <a:solidFill>
                  <a:srgbClr val="107DBC"/>
                </a:solidFill>
                <a:latin typeface="Arial Narrow" pitchFamily="34" charset="0"/>
              </a:rPr>
              <a:t>© Cengage/South-Western</a:t>
            </a:r>
          </a:p>
        </p:txBody>
      </p:sp>
      <p:sp>
        <p:nvSpPr>
          <p:cNvPr id="5" name="Rectangle 3"/>
          <p:cNvSpPr>
            <a:spLocks noChangeArrowheads="1"/>
          </p:cNvSpPr>
          <p:nvPr/>
        </p:nvSpPr>
        <p:spPr bwMode="auto">
          <a:xfrm>
            <a:off x="0" y="2287588"/>
            <a:ext cx="2011363" cy="4570412"/>
          </a:xfrm>
          <a:prstGeom prst="rect">
            <a:avLst/>
          </a:prstGeom>
          <a:solidFill>
            <a:srgbClr val="E4D5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en-US" sz="2400" b="0">
              <a:solidFill>
                <a:schemeClr val="tx1"/>
              </a:solidFill>
              <a:latin typeface="Times New Roman" pitchFamily="18" charset="0"/>
            </a:endParaRPr>
          </a:p>
        </p:txBody>
      </p:sp>
      <p:sp>
        <p:nvSpPr>
          <p:cNvPr id="6" name="Rectangle 4"/>
          <p:cNvSpPr>
            <a:spLocks noChangeArrowheads="1"/>
          </p:cNvSpPr>
          <p:nvPr/>
        </p:nvSpPr>
        <p:spPr bwMode="auto">
          <a:xfrm>
            <a:off x="1981200" y="0"/>
            <a:ext cx="7162800" cy="2514600"/>
          </a:xfrm>
          <a:prstGeom prst="rect">
            <a:avLst/>
          </a:prstGeom>
          <a:gradFill rotWithShape="1">
            <a:gsLst>
              <a:gs pos="0">
                <a:srgbClr val="3C518C"/>
              </a:gs>
              <a:gs pos="100000">
                <a:srgbClr val="9FBB48">
                  <a:alpha val="83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 name="Rectangle 34"/>
          <p:cNvSpPr>
            <a:spLocks noChangeArrowheads="1"/>
          </p:cNvSpPr>
          <p:nvPr userDrawn="1"/>
        </p:nvSpPr>
        <p:spPr bwMode="auto">
          <a:xfrm>
            <a:off x="0" y="0"/>
            <a:ext cx="1981200" cy="2514600"/>
          </a:xfrm>
          <a:prstGeom prst="rect">
            <a:avLst/>
          </a:prstGeom>
          <a:solidFill>
            <a:srgbClr val="3C518C"/>
          </a:solidFill>
          <a:ln w="9525">
            <a:solidFill>
              <a:srgbClr val="3C518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81925" name="Rectangle 5"/>
          <p:cNvSpPr>
            <a:spLocks noGrp="1" noChangeArrowheads="1"/>
          </p:cNvSpPr>
          <p:nvPr>
            <p:ph type="ctrTitle"/>
          </p:nvPr>
        </p:nvSpPr>
        <p:spPr>
          <a:xfrm>
            <a:off x="1905000" y="92075"/>
            <a:ext cx="6399213" cy="2422525"/>
          </a:xfrm>
          <a:noFill/>
          <a:effectLst/>
          <a:extLst>
            <a:ext uri="{909E8E84-426E-40DD-AFC4-6F175D3DCCD1}">
              <a14:hiddenFill xmlns:a14="http://schemas.microsoft.com/office/drawing/2010/main">
                <a:solidFill>
                  <a:srgbClr val="FFB871">
                    <a:alpha val="39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8F8F8"/>
                </a:solidFill>
                <a:effectLst/>
              </a:defRPr>
            </a:lvl1pPr>
          </a:lstStyle>
          <a:p>
            <a:pPr lvl="0"/>
            <a:r>
              <a:rPr lang="en-US" noProof="0" smtClean="0"/>
              <a:t>CLICK TO EDIT MASTER TITLE STYLE</a:t>
            </a:r>
          </a:p>
        </p:txBody>
      </p:sp>
      <p:sp>
        <p:nvSpPr>
          <p:cNvPr id="81926" name="Rectangle 6"/>
          <p:cNvSpPr>
            <a:spLocks noGrp="1" noChangeArrowheads="1"/>
          </p:cNvSpPr>
          <p:nvPr>
            <p:ph type="subTitle" idx="1"/>
          </p:nvPr>
        </p:nvSpPr>
        <p:spPr>
          <a:xfrm>
            <a:off x="1143000" y="3048000"/>
            <a:ext cx="7542213" cy="3382963"/>
          </a:xfrm>
        </p:spPr>
        <p:txBody>
          <a:bodyPr/>
          <a:lstStyle>
            <a:lvl1pPr marL="914400" indent="-914400">
              <a:buSzPct val="125000"/>
              <a:defRPr b="1">
                <a:solidFill>
                  <a:srgbClr val="F8F8F8"/>
                </a:solidFill>
              </a:defRPr>
            </a:lvl1pPr>
          </a:lstStyle>
          <a:p>
            <a:pPr lvl="0"/>
            <a:r>
              <a:rPr lang="en-US" noProof="0" smtClean="0"/>
              <a:t>Click to edit Master subtitle style</a:t>
            </a:r>
          </a:p>
        </p:txBody>
      </p:sp>
      <p:sp>
        <p:nvSpPr>
          <p:cNvPr id="8" name="Rectangle 7"/>
          <p:cNvSpPr>
            <a:spLocks noGrp="1" noChangeArrowheads="1"/>
          </p:cNvSpPr>
          <p:nvPr>
            <p:ph type="sldNum" sz="quarter" idx="10"/>
          </p:nvPr>
        </p:nvSpPr>
        <p:spPr/>
        <p:txBody>
          <a:bodyPr/>
          <a:lstStyle>
            <a:lvl1pPr>
              <a:defRPr>
                <a:solidFill>
                  <a:schemeClr val="accent2"/>
                </a:solidFill>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AC4C837A-3BF9-4F59-BB9A-50B99D63C67A}"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1036093935"/>
      </p:ext>
    </p:extLst>
  </p:cSld>
  <p:clrMapOvr>
    <a:masterClrMapping/>
  </p:clrMapOvr>
  <p:transition spd="med">
    <p:cover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7DD1D77-AA8E-4000-9988-76D9254C95EE}"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717462707"/>
      </p:ext>
    </p:extLst>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133600" cy="571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248400"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165E923-2F7D-4AC9-ADD8-BBA6564AFE8E}"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2112033400"/>
      </p:ext>
    </p:extLst>
  </p:cSld>
  <p:clrMapOvr>
    <a:masterClrMapping/>
  </p:clrMapOvr>
  <p:transition spd="med">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77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810000" cy="4570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600200"/>
            <a:ext cx="3810000" cy="4570413"/>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CA6BFEA5-2CF4-44C8-B657-2E777722B4CC}"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4154857852"/>
      </p:ext>
    </p:extLst>
  </p:cSld>
  <p:clrMapOvr>
    <a:masterClrMapping/>
  </p:clrMapOvr>
  <p:transition spd="med">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E7C81-50C6-4710-B6E9-2506832830D3}" type="slidenum">
              <a:rPr lang="en-US"/>
              <a:pPr>
                <a:defRPr/>
              </a:pPr>
              <a:t>‹#›</a:t>
            </a:fld>
            <a:endParaRPr lang="en-US"/>
          </a:p>
        </p:txBody>
      </p:sp>
    </p:spTree>
    <p:extLst>
      <p:ext uri="{BB962C8B-B14F-4D97-AF65-F5344CB8AC3E}">
        <p14:creationId xmlns:p14="http://schemas.microsoft.com/office/powerpoint/2010/main" val="97617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907147-5E30-45F9-8EA7-B1B161C53655}" type="slidenum">
              <a:rPr lang="en-US"/>
              <a:pPr>
                <a:defRPr/>
              </a:pPr>
              <a:t>‹#›</a:t>
            </a:fld>
            <a:endParaRPr lang="en-US"/>
          </a:p>
        </p:txBody>
      </p:sp>
    </p:spTree>
    <p:extLst>
      <p:ext uri="{BB962C8B-B14F-4D97-AF65-F5344CB8AC3E}">
        <p14:creationId xmlns:p14="http://schemas.microsoft.com/office/powerpoint/2010/main" val="387256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4B05E-FDD9-4872-906E-83486B34CF50}" type="slidenum">
              <a:rPr lang="en-US"/>
              <a:pPr>
                <a:defRPr/>
              </a:pPr>
              <a:t>‹#›</a:t>
            </a:fld>
            <a:endParaRPr lang="en-US"/>
          </a:p>
        </p:txBody>
      </p:sp>
    </p:spTree>
    <p:extLst>
      <p:ext uri="{BB962C8B-B14F-4D97-AF65-F5344CB8AC3E}">
        <p14:creationId xmlns:p14="http://schemas.microsoft.com/office/powerpoint/2010/main" val="152544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96B1-B7D8-4214-8CB3-3E197885AD4B}" type="slidenum">
              <a:rPr lang="en-US"/>
              <a:pPr>
                <a:defRPr/>
              </a:pPr>
              <a:t>‹#›</a:t>
            </a:fld>
            <a:endParaRPr lang="en-US"/>
          </a:p>
        </p:txBody>
      </p:sp>
    </p:spTree>
    <p:extLst>
      <p:ext uri="{BB962C8B-B14F-4D97-AF65-F5344CB8AC3E}">
        <p14:creationId xmlns:p14="http://schemas.microsoft.com/office/powerpoint/2010/main" val="274070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852A1F-0A2A-4D20-9FE5-02E7233BECA4}" type="slidenum">
              <a:rPr lang="en-US"/>
              <a:pPr>
                <a:defRPr/>
              </a:pPr>
              <a:t>‹#›</a:t>
            </a:fld>
            <a:endParaRPr lang="en-US"/>
          </a:p>
        </p:txBody>
      </p:sp>
    </p:spTree>
    <p:extLst>
      <p:ext uri="{BB962C8B-B14F-4D97-AF65-F5344CB8AC3E}">
        <p14:creationId xmlns:p14="http://schemas.microsoft.com/office/powerpoint/2010/main" val="38853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A0E168-E86C-4E6A-850B-3481EA7A1F29}" type="slidenum">
              <a:rPr lang="en-US"/>
              <a:pPr>
                <a:defRPr/>
              </a:pPr>
              <a:t>‹#›</a:t>
            </a:fld>
            <a:endParaRPr lang="en-US"/>
          </a:p>
        </p:txBody>
      </p:sp>
    </p:spTree>
    <p:extLst>
      <p:ext uri="{BB962C8B-B14F-4D97-AF65-F5344CB8AC3E}">
        <p14:creationId xmlns:p14="http://schemas.microsoft.com/office/powerpoint/2010/main" val="49060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5AC57E-BD06-4FEE-AC89-894E8C3559FA}" type="slidenum">
              <a:rPr lang="en-US"/>
              <a:pPr>
                <a:defRPr/>
              </a:pPr>
              <a:t>‹#›</a:t>
            </a:fld>
            <a:endParaRPr lang="en-US"/>
          </a:p>
        </p:txBody>
      </p:sp>
    </p:spTree>
    <p:extLst>
      <p:ext uri="{BB962C8B-B14F-4D97-AF65-F5344CB8AC3E}">
        <p14:creationId xmlns:p14="http://schemas.microsoft.com/office/powerpoint/2010/main" val="4528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C338556D-89E6-4290-8317-8B87A0AAC213}"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3768609984"/>
      </p:ext>
    </p:extLst>
  </p:cSld>
  <p:clrMapOvr>
    <a:masterClrMapping/>
  </p:clrMapOvr>
  <p:transition spd="med">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973FF-B244-44E3-9937-8CD3533B52CC}" type="slidenum">
              <a:rPr lang="en-US"/>
              <a:pPr>
                <a:defRPr/>
              </a:pPr>
              <a:t>‹#›</a:t>
            </a:fld>
            <a:endParaRPr lang="en-US"/>
          </a:p>
        </p:txBody>
      </p:sp>
    </p:spTree>
    <p:extLst>
      <p:ext uri="{BB962C8B-B14F-4D97-AF65-F5344CB8AC3E}">
        <p14:creationId xmlns:p14="http://schemas.microsoft.com/office/powerpoint/2010/main" val="346117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23EB5F-843F-47BF-B208-0BE2515417DC}" type="slidenum">
              <a:rPr lang="en-US"/>
              <a:pPr>
                <a:defRPr/>
              </a:pPr>
              <a:t>‹#›</a:t>
            </a:fld>
            <a:endParaRPr lang="en-US"/>
          </a:p>
        </p:txBody>
      </p:sp>
    </p:spTree>
    <p:extLst>
      <p:ext uri="{BB962C8B-B14F-4D97-AF65-F5344CB8AC3E}">
        <p14:creationId xmlns:p14="http://schemas.microsoft.com/office/powerpoint/2010/main" val="380734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5FCAD-2B2E-483D-93D5-828DFD611A2F}" type="slidenum">
              <a:rPr lang="en-US"/>
              <a:pPr>
                <a:defRPr/>
              </a:pPr>
              <a:t>‹#›</a:t>
            </a:fld>
            <a:endParaRPr lang="en-US"/>
          </a:p>
        </p:txBody>
      </p:sp>
    </p:spTree>
    <p:extLst>
      <p:ext uri="{BB962C8B-B14F-4D97-AF65-F5344CB8AC3E}">
        <p14:creationId xmlns:p14="http://schemas.microsoft.com/office/powerpoint/2010/main" val="2091220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3DEB8-A1E9-4FF7-9E81-7BEF149FD1AE}" type="slidenum">
              <a:rPr lang="en-US"/>
              <a:pPr>
                <a:defRPr/>
              </a:pPr>
              <a:t>‹#›</a:t>
            </a:fld>
            <a:endParaRPr lang="en-US"/>
          </a:p>
        </p:txBody>
      </p:sp>
    </p:spTree>
    <p:extLst>
      <p:ext uri="{BB962C8B-B14F-4D97-AF65-F5344CB8AC3E}">
        <p14:creationId xmlns:p14="http://schemas.microsoft.com/office/powerpoint/2010/main" val="583480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2844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69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0361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582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1912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4995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E90D225-9404-48CF-BB73-A9D0B6F5BF47}"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2279491578"/>
      </p:ext>
    </p:extLst>
  </p:cSld>
  <p:clrMapOvr>
    <a:masterClrMapping/>
  </p:clrMapOvr>
  <p:transition spd="med">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30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6803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545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410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85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1E1291E-ADF0-4F77-8331-E60C94B61CCB}"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2190685960"/>
      </p:ext>
    </p:extLst>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D5AAB118-28CF-40B6-9652-2EF4D9787733}"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944010125"/>
      </p:ext>
    </p:extLst>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E687C354-5254-413F-9ED1-14E02D7B4E62}"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2157582832"/>
      </p:ext>
    </p:extLst>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83555AF-B62F-4044-A863-28BA95D4860E}"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1774479215"/>
      </p:ext>
    </p:extLst>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26A2ECE-E8C0-4B2A-B921-0AFEFB063EA2}"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871146469"/>
      </p:ext>
    </p:extLst>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40E5919-C0BA-41AD-B95A-10B3DC4946B7}" type="slidenum">
              <a:rPr lang="en-US">
                <a:solidFill>
                  <a:srgbClr val="107DBC"/>
                </a:solidFill>
              </a:rPr>
              <a:pPr>
                <a:defRPr/>
              </a:pPr>
              <a:t>‹#›</a:t>
            </a:fld>
            <a:endParaRPr lang="en-US">
              <a:solidFill>
                <a:srgbClr val="107DBC"/>
              </a:solidFill>
            </a:endParaRPr>
          </a:p>
        </p:txBody>
      </p:sp>
    </p:spTree>
    <p:extLst>
      <p:ext uri="{BB962C8B-B14F-4D97-AF65-F5344CB8AC3E}">
        <p14:creationId xmlns:p14="http://schemas.microsoft.com/office/powerpoint/2010/main" val="791547716"/>
      </p:ext>
    </p:extLst>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10800000">
            <a:off x="0" y="0"/>
            <a:ext cx="1066800" cy="6553200"/>
          </a:xfrm>
          <a:prstGeom prst="rect">
            <a:avLst/>
          </a:prstGeom>
          <a:gradFill rotWithShape="1">
            <a:gsLst>
              <a:gs pos="0">
                <a:srgbClr val="E4D50E"/>
              </a:gs>
              <a:gs pos="100000">
                <a:srgbClr val="9FBB4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80899" name="Rectangle 3"/>
          <p:cNvSpPr>
            <a:spLocks noGrp="1" noChangeArrowheads="1"/>
          </p:cNvSpPr>
          <p:nvPr>
            <p:ph type="title"/>
          </p:nvPr>
        </p:nvSpPr>
        <p:spPr bwMode="auto">
          <a:xfrm>
            <a:off x="228600" y="457200"/>
            <a:ext cx="6477000" cy="838200"/>
          </a:xfrm>
          <a:prstGeom prst="rect">
            <a:avLst/>
          </a:prstGeom>
          <a:solidFill>
            <a:srgbClr val="3C518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900" name="Rectangle 4"/>
          <p:cNvSpPr>
            <a:spLocks noGrp="1" noChangeArrowheads="1"/>
          </p:cNvSpPr>
          <p:nvPr>
            <p:ph type="body" idx="1"/>
          </p:nvPr>
        </p:nvSpPr>
        <p:spPr bwMode="auto">
          <a:xfrm>
            <a:off x="990600" y="1600200"/>
            <a:ext cx="7772400"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1" name="Rectangle 5"/>
          <p:cNvSpPr>
            <a:spLocks noGrp="1" noChangeArrowheads="1"/>
          </p:cNvSpPr>
          <p:nvPr>
            <p:ph type="dt" sz="half" idx="2"/>
          </p:nvPr>
        </p:nvSpPr>
        <p:spPr bwMode="auto">
          <a:xfrm>
            <a:off x="7010400" y="4114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mn-lt"/>
              </a:defRPr>
            </a:lvl1pPr>
          </a:lstStyle>
          <a:p>
            <a:pPr>
              <a:defRPr/>
            </a:pPr>
            <a:endParaRPr lang="en-US"/>
          </a:p>
        </p:txBody>
      </p:sp>
      <p:sp>
        <p:nvSpPr>
          <p:cNvPr id="80902" name="Rectangle 6"/>
          <p:cNvSpPr>
            <a:spLocks noGrp="1" noChangeArrowheads="1"/>
          </p:cNvSpPr>
          <p:nvPr>
            <p:ph type="ftr" sz="quarter" idx="3"/>
          </p:nvPr>
        </p:nvSpPr>
        <p:spPr bwMode="auto">
          <a:xfrm>
            <a:off x="6553200" y="4800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b="0">
                <a:solidFill>
                  <a:schemeClr val="tx1"/>
                </a:solidFill>
                <a:effectLst/>
                <a:latin typeface="+mn-lt"/>
              </a:defRPr>
            </a:lvl1pPr>
          </a:lstStyle>
          <a:p>
            <a:pPr>
              <a:defRPr/>
            </a:pPr>
            <a:endParaRPr lang="en-US"/>
          </a:p>
        </p:txBody>
      </p:sp>
      <p:sp>
        <p:nvSpPr>
          <p:cNvPr id="1031" name="Rectangle 7"/>
          <p:cNvSpPr>
            <a:spLocks noChangeArrowheads="1"/>
          </p:cNvSpPr>
          <p:nvPr/>
        </p:nvSpPr>
        <p:spPr bwMode="auto">
          <a:xfrm>
            <a:off x="0" y="6400800"/>
            <a:ext cx="9144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spcBef>
                <a:spcPct val="0"/>
              </a:spcBef>
            </a:pPr>
            <a:r>
              <a:rPr lang="en-US" sz="1400" b="0">
                <a:solidFill>
                  <a:srgbClr val="B05800"/>
                </a:solidFill>
                <a:latin typeface="Arial Narrow" pitchFamily="34" charset="0"/>
              </a:rPr>
              <a:t>  </a:t>
            </a:r>
            <a:r>
              <a:rPr lang="en-US" sz="1400" b="0">
                <a:solidFill>
                  <a:srgbClr val="107DBC"/>
                </a:solidFill>
                <a:latin typeface="Arial Narrow" pitchFamily="34" charset="0"/>
              </a:rPr>
              <a:t>Financial Algebra</a:t>
            </a:r>
          </a:p>
          <a:p>
            <a:pPr algn="r">
              <a:spcBef>
                <a:spcPct val="0"/>
              </a:spcBef>
            </a:pPr>
            <a:r>
              <a:rPr lang="en-US" sz="1400" b="0">
                <a:solidFill>
                  <a:srgbClr val="107DBC"/>
                </a:solidFill>
                <a:latin typeface="Arial Narrow" pitchFamily="34" charset="0"/>
              </a:rPr>
              <a:t>© Cengage Learning/South-Western</a:t>
            </a:r>
          </a:p>
        </p:txBody>
      </p:sp>
      <p:sp>
        <p:nvSpPr>
          <p:cNvPr id="80904" name="Rectangle 8"/>
          <p:cNvSpPr>
            <a:spLocks noGrp="1" noChangeArrowheads="1"/>
          </p:cNvSpPr>
          <p:nvPr>
            <p:ph type="sldNum" sz="quarter" idx="4"/>
          </p:nvPr>
        </p:nvSpPr>
        <p:spPr bwMode="auto">
          <a:xfrm>
            <a:off x="0" y="6400800"/>
            <a:ext cx="2011363" cy="457200"/>
          </a:xfrm>
          <a:prstGeom prst="rect">
            <a:avLst/>
          </a:prstGeom>
          <a:solidFill>
            <a:schemeClr val="tx1"/>
          </a:solidFill>
          <a:ln>
            <a:noFill/>
          </a:ln>
          <a:effectLst/>
          <a:extLs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400" b="0">
                <a:solidFill>
                  <a:srgbClr val="FFCC00"/>
                </a:solidFill>
                <a:effectLst/>
                <a:latin typeface="+mn-lt"/>
              </a:defRPr>
            </a:lvl1p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A1BE17A1-733C-43FC-BD36-A7685F9F4043}" type="slidenum">
              <a:rPr lang="en-US">
                <a:solidFill>
                  <a:srgbClr val="107DBC"/>
                </a:solidFill>
              </a:rPr>
              <a:pPr>
                <a:defRPr/>
              </a:pPr>
              <a:t>‹#›</a:t>
            </a:fld>
            <a:endParaRPr lang="en-US">
              <a:solidFill>
                <a:srgbClr val="107DBC"/>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0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bldLvl="5" autoUpdateAnimBg="0">
        <p:tmplLst>
          <p:tmpl lvl="1">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499"/>
                          </p:stCondLst>
                        </p:cTn>
                        <p:tgtEl>
                          <p:spTgt spid="80900"/>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mj-lt"/>
          <a:ea typeface="+mj-ea"/>
          <a:cs typeface="+mj-cs"/>
        </a:defRPr>
      </a:lvl1pPr>
      <a:lvl2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2pPr>
      <a:lvl3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3pPr>
      <a:lvl4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4pPr>
      <a:lvl5pPr algn="l" rtl="0" eaLnBrk="0" fontAlgn="base" hangingPunct="0">
        <a:spcBef>
          <a:spcPts val="600"/>
        </a:spcBef>
        <a:spcAft>
          <a:spcPct val="0"/>
        </a:spcAft>
        <a:defRPr sz="3200" b="1">
          <a:solidFill>
            <a:srgbClr val="F7FAFB"/>
          </a:solidFill>
          <a:effectLst>
            <a:outerShdw blurRad="38100" dist="38100" dir="2700000" algn="tl">
              <a:srgbClr val="000000"/>
            </a:outerShdw>
          </a:effectLst>
          <a:latin typeface="Arial" charset="0"/>
        </a:defRPr>
      </a:lvl5pPr>
      <a:lvl6pPr marL="4572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6pPr>
      <a:lvl7pPr marL="9144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7pPr>
      <a:lvl8pPr marL="13716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8pPr>
      <a:lvl9pPr marL="1828800" algn="l" rtl="0" fontAlgn="base">
        <a:spcBef>
          <a:spcPts val="600"/>
        </a:spcBef>
        <a:spcAft>
          <a:spcPct val="0"/>
        </a:spcAft>
        <a:defRPr sz="3200" b="1">
          <a:solidFill>
            <a:srgbClr val="F7FAFB"/>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3C518C"/>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3300"/>
        </a:buClr>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rgbClr val="3C518C"/>
        </a:buClr>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rgbClr val="CC3300"/>
        </a:buClr>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rgbClr val="3C518C"/>
        </a:buClr>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rgbClr val="3C518C"/>
        </a:buClr>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effectLst/>
                <a:latin typeface="Times New Roman" pitchFamily="18" charset="0"/>
              </a:defRPr>
            </a:lvl1pPr>
          </a:lstStyle>
          <a:p>
            <a:pPr>
              <a:defRPr/>
            </a:pPr>
            <a:endParaRPr lang="en-US"/>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Times New Roman" pitchFamily="18" charset="0"/>
              </a:defRPr>
            </a:lvl1pPr>
          </a:lstStyle>
          <a:p>
            <a:pPr>
              <a:defRPr/>
            </a:pPr>
            <a:endParaRPr 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Times New Roman" pitchFamily="18" charset="0"/>
              </a:defRPr>
            </a:lvl1pPr>
          </a:lstStyle>
          <a:p>
            <a:pPr>
              <a:defRPr/>
            </a:pPr>
            <a:fld id="{822B98C3-5766-4F00-8765-E35CD58D23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FBB48"/>
            </a:gs>
            <a:gs pos="100000">
              <a:srgbClr val="CBDA9C"/>
            </a:gs>
          </a:gsLst>
          <a:lin ang="5400000" scaled="1"/>
        </a:gradFill>
        <a:effectLst/>
      </p:bgPr>
    </p:bg>
    <p:spTree>
      <p:nvGrpSpPr>
        <p:cNvPr id="1" name=""/>
        <p:cNvGrpSpPr/>
        <p:nvPr/>
      </p:nvGrpSpPr>
      <p:grpSpPr>
        <a:xfrm>
          <a:off x="0" y="0"/>
          <a:ext cx="0" cy="0"/>
          <a:chOff x="0" y="0"/>
          <a:chExt cx="0" cy="0"/>
        </a:xfrm>
      </p:grpSpPr>
      <p:sp>
        <p:nvSpPr>
          <p:cNvPr id="92167" name="Oval 7"/>
          <p:cNvSpPr>
            <a:spLocks noChangeArrowheads="1"/>
          </p:cNvSpPr>
          <p:nvPr userDrawn="1"/>
        </p:nvSpPr>
        <p:spPr bwMode="auto">
          <a:xfrm>
            <a:off x="228600" y="2438400"/>
            <a:ext cx="4038600" cy="1143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chemeClr val="bg1"/>
                </a:solidFill>
                <a:effectLst>
                  <a:outerShdw blurRad="38100" dist="38100" dir="2700000" algn="tl">
                    <a:srgbClr val="000000"/>
                  </a:outerShdw>
                </a:effectLst>
                <a:latin typeface="Arial Black" pitchFamily="34" charset="0"/>
              </a:rPr>
              <a:t>OBJECTIVES</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EC285C66-D9F3-4EF1-831B-6A773A272AD4}" type="slidenum">
              <a:rPr lang="en-US">
                <a:solidFill>
                  <a:srgbClr val="107DBC"/>
                </a:solidFill>
              </a:rPr>
              <a:pPr>
                <a:defRPr/>
              </a:pPr>
              <a:t>1</a:t>
            </a:fld>
            <a:endParaRPr lang="en-US">
              <a:solidFill>
                <a:srgbClr val="107DBC"/>
              </a:solidFill>
            </a:endParaRPr>
          </a:p>
        </p:txBody>
      </p:sp>
      <p:sp>
        <p:nvSpPr>
          <p:cNvPr id="5123" name="Rectangle 2"/>
          <p:cNvSpPr>
            <a:spLocks noGrp="1" noChangeArrowheads="1"/>
          </p:cNvSpPr>
          <p:nvPr>
            <p:ph type="ctrTitle"/>
          </p:nvPr>
        </p:nvSpPr>
        <p:spPr>
          <a:xfrm>
            <a:off x="2286000" y="609600"/>
            <a:ext cx="5486400" cy="1889125"/>
          </a:xfrm>
          <a:noFill/>
        </p:spPr>
        <p:txBody>
          <a:bodyPr/>
          <a:lstStyle/>
          <a:p>
            <a:pPr eaLnBrk="1" hangingPunct="1"/>
            <a:r>
              <a:rPr lang="en-US" sz="5500" smtClean="0"/>
              <a:t>INDEPENDENT LIVING</a:t>
            </a:r>
          </a:p>
        </p:txBody>
      </p:sp>
      <p:sp>
        <p:nvSpPr>
          <p:cNvPr id="5124" name="Rectangle 3"/>
          <p:cNvSpPr>
            <a:spLocks noGrp="1" noChangeArrowheads="1"/>
          </p:cNvSpPr>
          <p:nvPr>
            <p:ph type="subTitle" idx="1"/>
          </p:nvPr>
        </p:nvSpPr>
        <p:spPr/>
        <p:txBody>
          <a:bodyPr/>
          <a:lstStyle/>
          <a:p>
            <a:pPr eaLnBrk="1" hangingPunct="1">
              <a:lnSpc>
                <a:spcPct val="90000"/>
              </a:lnSpc>
              <a:buFont typeface="Wingdings" pitchFamily="2" charset="2"/>
              <a:buNone/>
            </a:pPr>
            <a:r>
              <a:rPr lang="en-US" smtClean="0">
                <a:solidFill>
                  <a:srgbClr val="336600"/>
                </a:solidFill>
              </a:rPr>
              <a:t>8-1</a:t>
            </a:r>
            <a:r>
              <a:rPr lang="en-US" smtClean="0"/>
              <a:t>	</a:t>
            </a:r>
            <a:r>
              <a:rPr lang="en-US" smtClean="0">
                <a:solidFill>
                  <a:schemeClr val="tx1"/>
                </a:solidFill>
              </a:rPr>
              <a:t>Find a Place to Live</a:t>
            </a:r>
          </a:p>
          <a:p>
            <a:pPr eaLnBrk="1" hangingPunct="1">
              <a:lnSpc>
                <a:spcPct val="90000"/>
              </a:lnSpc>
              <a:buFont typeface="Wingdings" pitchFamily="2" charset="2"/>
              <a:buNone/>
            </a:pPr>
            <a:r>
              <a:rPr lang="en-US" smtClean="0">
                <a:solidFill>
                  <a:srgbClr val="336600"/>
                </a:solidFill>
              </a:rPr>
              <a:t>8-2</a:t>
            </a:r>
            <a:r>
              <a:rPr lang="en-US" b="0" smtClean="0">
                <a:solidFill>
                  <a:schemeClr val="folHlink"/>
                </a:solidFill>
              </a:rPr>
              <a:t>	</a:t>
            </a:r>
            <a:r>
              <a:rPr lang="en-US" smtClean="0">
                <a:solidFill>
                  <a:schemeClr val="tx1"/>
                </a:solidFill>
              </a:rPr>
              <a:t>Read a Floor Plan</a:t>
            </a:r>
          </a:p>
          <a:p>
            <a:pPr eaLnBrk="1" hangingPunct="1">
              <a:lnSpc>
                <a:spcPct val="90000"/>
              </a:lnSpc>
              <a:buFont typeface="Wingdings" pitchFamily="2" charset="2"/>
              <a:buNone/>
            </a:pPr>
            <a:r>
              <a:rPr lang="en-US" smtClean="0">
                <a:solidFill>
                  <a:srgbClr val="336600"/>
                </a:solidFill>
              </a:rPr>
              <a:t>8-3</a:t>
            </a:r>
            <a:r>
              <a:rPr lang="en-US" b="0" smtClean="0">
                <a:solidFill>
                  <a:schemeClr val="folHlink"/>
                </a:solidFill>
              </a:rPr>
              <a:t>	</a:t>
            </a:r>
            <a:r>
              <a:rPr lang="en-US" smtClean="0">
                <a:solidFill>
                  <a:schemeClr val="tx1"/>
                </a:solidFill>
              </a:rPr>
              <a:t>Mortgage Application Process</a:t>
            </a:r>
            <a:r>
              <a:rPr lang="en-US" smtClean="0"/>
              <a:t> </a:t>
            </a:r>
            <a:endParaRPr lang="en-US" b="0" smtClean="0">
              <a:solidFill>
                <a:srgbClr val="F7FAFB"/>
              </a:solidFill>
            </a:endParaRPr>
          </a:p>
          <a:p>
            <a:pPr eaLnBrk="1" hangingPunct="1">
              <a:lnSpc>
                <a:spcPct val="90000"/>
              </a:lnSpc>
              <a:buFont typeface="Wingdings" pitchFamily="2" charset="2"/>
              <a:buNone/>
            </a:pPr>
            <a:r>
              <a:rPr lang="en-US" smtClean="0">
                <a:solidFill>
                  <a:srgbClr val="336600"/>
                </a:solidFill>
              </a:rPr>
              <a:t>8-4</a:t>
            </a:r>
            <a:r>
              <a:rPr lang="en-US" b="0" smtClean="0">
                <a:solidFill>
                  <a:schemeClr val="folHlink"/>
                </a:solidFill>
              </a:rPr>
              <a:t>	</a:t>
            </a:r>
            <a:r>
              <a:rPr lang="en-US" smtClean="0">
                <a:solidFill>
                  <a:schemeClr val="tx1"/>
                </a:solidFill>
              </a:rPr>
              <a:t>Purchase a Home</a:t>
            </a:r>
          </a:p>
          <a:p>
            <a:pPr eaLnBrk="1" hangingPunct="1">
              <a:lnSpc>
                <a:spcPct val="90000"/>
              </a:lnSpc>
              <a:buFont typeface="Wingdings" pitchFamily="2" charset="2"/>
              <a:buNone/>
            </a:pPr>
            <a:r>
              <a:rPr lang="en-US" smtClean="0">
                <a:solidFill>
                  <a:srgbClr val="336600"/>
                </a:solidFill>
              </a:rPr>
              <a:t>8-5</a:t>
            </a:r>
            <a:r>
              <a:rPr lang="en-US" b="0" smtClean="0">
                <a:solidFill>
                  <a:schemeClr val="folHlink"/>
                </a:solidFill>
              </a:rPr>
              <a:t>	</a:t>
            </a:r>
            <a:r>
              <a:rPr lang="en-US" smtClean="0">
                <a:solidFill>
                  <a:schemeClr val="tx1"/>
                </a:solidFill>
              </a:rPr>
              <a:t>Rentals, Condominiums, and Cooperatives</a:t>
            </a:r>
          </a:p>
          <a:p>
            <a:pPr eaLnBrk="1" hangingPunct="1">
              <a:lnSpc>
                <a:spcPct val="90000"/>
              </a:lnSpc>
              <a:buFont typeface="Wingdings" pitchFamily="2" charset="2"/>
              <a:buNone/>
            </a:pPr>
            <a:endParaRPr lang="en-US" smtClean="0">
              <a:solidFill>
                <a:schemeClr val="tx1"/>
              </a:solidFill>
            </a:endParaRPr>
          </a:p>
        </p:txBody>
      </p:sp>
      <p:sp>
        <p:nvSpPr>
          <p:cNvPr id="2052" name="Text Box 4"/>
          <p:cNvSpPr txBox="1">
            <a:spLocks noChangeArrowheads="1"/>
          </p:cNvSpPr>
          <p:nvPr/>
        </p:nvSpPr>
        <p:spPr bwMode="auto">
          <a:xfrm>
            <a:off x="546100" y="381000"/>
            <a:ext cx="166052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spAutoFit/>
          </a:bodyPr>
          <a:lstStyle/>
          <a:p>
            <a:pPr>
              <a:lnSpc>
                <a:spcPct val="80000"/>
              </a:lnSpc>
              <a:spcBef>
                <a:spcPct val="0"/>
              </a:spcBef>
              <a:defRPr/>
            </a:pPr>
            <a:r>
              <a:rPr lang="en-US" sz="18900">
                <a:effectLst>
                  <a:outerShdw blurRad="38100" dist="38100" dir="2700000" algn="tl">
                    <a:srgbClr val="000000"/>
                  </a:outerShdw>
                </a:effectLst>
                <a:latin typeface="Times New Roman" pitchFamily="18" charset="0"/>
              </a:rPr>
              <a:t> </a:t>
            </a:r>
            <a:r>
              <a:rPr lang="en-US" sz="13800">
                <a:latin typeface="Times New Roman" pitchFamily="18" charset="0"/>
              </a:rPr>
              <a:t>8</a:t>
            </a: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02657630-1833-4CEC-84E5-0E68D9AE3832}" type="slidenum">
              <a:rPr lang="en-US">
                <a:solidFill>
                  <a:srgbClr val="107DBC"/>
                </a:solidFill>
              </a:rPr>
              <a:pPr>
                <a:defRPr/>
              </a:pPr>
              <a:t>10</a:t>
            </a:fld>
            <a:endParaRPr lang="en-US">
              <a:solidFill>
                <a:srgbClr val="107DBC"/>
              </a:solidFill>
            </a:endParaRPr>
          </a:p>
        </p:txBody>
      </p:sp>
      <p:sp>
        <p:nvSpPr>
          <p:cNvPr id="14339" name="Rectangle 2"/>
          <p:cNvSpPr>
            <a:spLocks noGrp="1" noChangeArrowheads="1"/>
          </p:cNvSpPr>
          <p:nvPr>
            <p:ph type="body" idx="1"/>
          </p:nvPr>
        </p:nvSpPr>
        <p:spPr>
          <a:xfrm>
            <a:off x="1066800" y="1020763"/>
            <a:ext cx="6934200" cy="3779837"/>
          </a:xfrm>
        </p:spPr>
        <p:txBody>
          <a:bodyPr/>
          <a:lstStyle/>
          <a:p>
            <a:pPr marL="0" indent="0" eaLnBrk="1" hangingPunct="1">
              <a:lnSpc>
                <a:spcPct val="90000"/>
              </a:lnSpc>
              <a:buFont typeface="Wingdings" pitchFamily="2" charset="2"/>
              <a:buNone/>
            </a:pPr>
            <a:r>
              <a:rPr lang="en-US" sz="2800" smtClean="0"/>
              <a:t>Larry is renting an apartment that will cost </a:t>
            </a:r>
            <a:r>
              <a:rPr lang="en-US" sz="2800" i="1" smtClean="0"/>
              <a:t>r</a:t>
            </a:r>
            <a:r>
              <a:rPr lang="en-US" sz="2800" smtClean="0"/>
              <a:t> dollars per month. He must pay a $100 application fee and a $25 credit report fee. His security deposit is two month’s rent, and he must also pay the last month’s rent upon signing the lease. His broker charges 5% of the total year’s rent as the fee for finding the apartment. Express in terms of </a:t>
            </a:r>
            <a:r>
              <a:rPr lang="en-US" sz="2800" i="1" smtClean="0"/>
              <a:t>r</a:t>
            </a:r>
            <a:r>
              <a:rPr lang="en-US" sz="2800" smtClean="0"/>
              <a:t> the total cost of signing the lease.  </a:t>
            </a:r>
          </a:p>
        </p:txBody>
      </p:sp>
      <p:sp>
        <p:nvSpPr>
          <p:cNvPr id="1434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1434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D562F73-93C8-46C2-87E0-A1224F5CA3CA}" type="slidenum">
              <a:rPr lang="en-US">
                <a:solidFill>
                  <a:srgbClr val="107DBC"/>
                </a:solidFill>
              </a:rPr>
              <a:pPr>
                <a:defRPr/>
              </a:pPr>
              <a:t>11</a:t>
            </a:fld>
            <a:endParaRPr lang="en-US">
              <a:solidFill>
                <a:srgbClr val="107DBC"/>
              </a:solidFill>
            </a:endParaRPr>
          </a:p>
        </p:txBody>
      </p:sp>
      <p:sp>
        <p:nvSpPr>
          <p:cNvPr id="452610" name="Text Box 2"/>
          <p:cNvSpPr txBox="1">
            <a:spLocks noChangeArrowheads="1"/>
          </p:cNvSpPr>
          <p:nvPr/>
        </p:nvSpPr>
        <p:spPr bwMode="auto">
          <a:xfrm>
            <a:off x="1066800" y="838200"/>
            <a:ext cx="7543800" cy="272097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400" b="0">
                <a:solidFill>
                  <a:schemeClr val="tx1"/>
                </a:solidFill>
                <a:latin typeface="Arial Narrow" pitchFamily="34" charset="0"/>
              </a:rPr>
              <a:t>Jay is moving from an apartment in Miami to one in Orlando. If Jay moves on a weekday, he will need more movers’ time to pack, load, unload, and unpack because his friends will not be able to help him. If he moves on a weekend, he can get his friends to help, cutting down on the number of hours he will need to hire movers. MoveOut is a moving company that supplies movers, trucks, and moving equipment. They have given him the following moving estimates.</a:t>
            </a:r>
          </a:p>
        </p:txBody>
      </p:sp>
      <p:sp>
        <p:nvSpPr>
          <p:cNvPr id="452611" name="Text Box 3"/>
          <p:cNvSpPr txBox="1">
            <a:spLocks noChangeArrowheads="1"/>
          </p:cNvSpPr>
          <p:nvPr/>
        </p:nvSpPr>
        <p:spPr bwMode="auto">
          <a:xfrm>
            <a:off x="1066800" y="3659188"/>
            <a:ext cx="7620000" cy="1370012"/>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50000"/>
              </a:lnSpc>
              <a:spcBef>
                <a:spcPct val="50000"/>
              </a:spcBef>
            </a:pPr>
            <a:r>
              <a:rPr lang="en-US" sz="2400">
                <a:solidFill>
                  <a:schemeClr val="tx1"/>
                </a:solidFill>
                <a:latin typeface="Arial Narrow" pitchFamily="34" charset="0"/>
              </a:rPr>
              <a:t>Weekday Move</a:t>
            </a:r>
            <a:r>
              <a:rPr lang="en-US" sz="2400" b="0">
                <a:solidFill>
                  <a:schemeClr val="tx1"/>
                </a:solidFill>
                <a:latin typeface="Arial Narrow" pitchFamily="34" charset="0"/>
              </a:rPr>
              <a:t> 			</a:t>
            </a:r>
            <a:r>
              <a:rPr lang="en-US" sz="2400">
                <a:solidFill>
                  <a:schemeClr val="tx1"/>
                </a:solidFill>
                <a:latin typeface="Arial Narrow" pitchFamily="34" charset="0"/>
              </a:rPr>
              <a:t>Weekend Move</a:t>
            </a:r>
          </a:p>
          <a:p>
            <a:pPr eaLnBrk="1" hangingPunct="1">
              <a:lnSpc>
                <a:spcPct val="50000"/>
              </a:lnSpc>
              <a:spcBef>
                <a:spcPct val="50000"/>
              </a:spcBef>
            </a:pPr>
            <a:r>
              <a:rPr lang="en-US" sz="2400" b="0">
                <a:solidFill>
                  <a:schemeClr val="tx1"/>
                </a:solidFill>
                <a:latin typeface="Arial Narrow" pitchFamily="34" charset="0"/>
              </a:rPr>
              <a:t>6 hours of loading/unloading 	4 hours of loading/unloading</a:t>
            </a:r>
          </a:p>
          <a:p>
            <a:pPr eaLnBrk="1" hangingPunct="1">
              <a:lnSpc>
                <a:spcPct val="50000"/>
              </a:lnSpc>
              <a:spcBef>
                <a:spcPct val="50000"/>
              </a:spcBef>
            </a:pPr>
            <a:r>
              <a:rPr lang="en-US" sz="2400" b="0">
                <a:solidFill>
                  <a:schemeClr val="tx1"/>
                </a:solidFill>
                <a:latin typeface="Arial Narrow" pitchFamily="34" charset="0"/>
              </a:rPr>
              <a:t>5 hours of packing/unpacking 	2 hours of packing/unpacking</a:t>
            </a:r>
          </a:p>
          <a:p>
            <a:pPr eaLnBrk="1" hangingPunct="1">
              <a:lnSpc>
                <a:spcPct val="50000"/>
              </a:lnSpc>
              <a:spcBef>
                <a:spcPct val="50000"/>
              </a:spcBef>
            </a:pPr>
            <a:r>
              <a:rPr lang="en-US" sz="2400" b="0">
                <a:solidFill>
                  <a:schemeClr val="tx1"/>
                </a:solidFill>
                <a:latin typeface="Arial Narrow" pitchFamily="34" charset="0"/>
              </a:rPr>
              <a:t>$720 total cost			$400 total cost</a:t>
            </a:r>
          </a:p>
        </p:txBody>
      </p:sp>
      <p:sp>
        <p:nvSpPr>
          <p:cNvPr id="452612" name="Text Box 4"/>
          <p:cNvSpPr txBox="1">
            <a:spLocks noChangeArrowheads="1"/>
          </p:cNvSpPr>
          <p:nvPr/>
        </p:nvSpPr>
        <p:spPr bwMode="auto">
          <a:xfrm>
            <a:off x="1066800" y="5170488"/>
            <a:ext cx="7696200" cy="1077912"/>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400" b="0">
                <a:solidFill>
                  <a:schemeClr val="tx1"/>
                </a:solidFill>
                <a:latin typeface="Arial Narrow" pitchFamily="34" charset="0"/>
              </a:rPr>
              <a:t>MoveOut charges a set hourly moving team rate for loading and unloading, and a different set hourly moving team rate for packing and unpacking. Determine the MoveOut hourly rates.</a:t>
            </a:r>
          </a:p>
        </p:txBody>
      </p:sp>
      <p:sp>
        <p:nvSpPr>
          <p:cNvPr id="452613" name="Rectangle 5"/>
          <p:cNvSpPr>
            <a:spLocks noGrp="1" noChangeArrowheads="1"/>
          </p:cNvSpPr>
          <p:nvPr>
            <p:ph type="title"/>
          </p:nvPr>
        </p:nvSpPr>
        <p:spPr>
          <a:xfrm>
            <a:off x="762000" y="228600"/>
            <a:ext cx="22860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mtClean="0"/>
              <a:t>Example 4</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2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p:bldP spid="452611" grpId="0"/>
      <p:bldP spid="452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B6A9FB64-70EE-4CA8-8C79-B6EF2EBB5F6E}" type="slidenum">
              <a:rPr lang="en-US">
                <a:solidFill>
                  <a:srgbClr val="107DBC"/>
                </a:solidFill>
              </a:rPr>
              <a:pPr>
                <a:defRPr/>
              </a:pPr>
              <a:t>12</a:t>
            </a:fld>
            <a:endParaRPr lang="en-US">
              <a:solidFill>
                <a:srgbClr val="107DBC"/>
              </a:solidFill>
            </a:endParaRPr>
          </a:p>
        </p:txBody>
      </p:sp>
      <p:sp>
        <p:nvSpPr>
          <p:cNvPr id="16387"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Using the information above, suppose that Jay hired the movers for </a:t>
            </a:r>
            <a:r>
              <a:rPr lang="en-US" sz="2800" i="1" smtClean="0"/>
              <a:t>P</a:t>
            </a:r>
            <a:r>
              <a:rPr lang="en-US" sz="2800" smtClean="0"/>
              <a:t> hours to pack and unpack and for </a:t>
            </a:r>
            <a:r>
              <a:rPr lang="en-US" sz="2800" i="1" smtClean="0"/>
              <a:t>L</a:t>
            </a:r>
            <a:r>
              <a:rPr lang="en-US" sz="2800" smtClean="0"/>
              <a:t> hours to load and unload. Write an expression that represents his moving cost for these services.  </a:t>
            </a:r>
          </a:p>
        </p:txBody>
      </p:sp>
      <p:sp>
        <p:nvSpPr>
          <p:cNvPr id="1638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9B8FC3F-F69A-4277-AD3F-9592F9FFBBD9}" type="slidenum">
              <a:rPr lang="en-US">
                <a:solidFill>
                  <a:srgbClr val="107DBC"/>
                </a:solidFill>
              </a:rPr>
              <a:pPr>
                <a:defRPr/>
              </a:pPr>
              <a:t>13</a:t>
            </a:fld>
            <a:endParaRPr lang="en-US">
              <a:solidFill>
                <a:srgbClr val="107DBC"/>
              </a:solidFill>
            </a:endParaRPr>
          </a:p>
        </p:txBody>
      </p:sp>
      <p:sp>
        <p:nvSpPr>
          <p:cNvPr id="29696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5</a:t>
            </a:r>
          </a:p>
        </p:txBody>
      </p:sp>
      <p:sp>
        <p:nvSpPr>
          <p:cNvPr id="17412" name="Rectangle 3"/>
          <p:cNvSpPr>
            <a:spLocks noGrp="1" noChangeArrowheads="1"/>
          </p:cNvSpPr>
          <p:nvPr>
            <p:ph type="body" idx="1"/>
          </p:nvPr>
        </p:nvSpPr>
        <p:spPr>
          <a:xfrm>
            <a:off x="762000" y="992188"/>
            <a:ext cx="7924800" cy="4570412"/>
          </a:xfrm>
        </p:spPr>
        <p:txBody>
          <a:bodyPr/>
          <a:lstStyle/>
          <a:p>
            <a:pPr indent="-285750" eaLnBrk="1" hangingPunct="1">
              <a:lnSpc>
                <a:spcPct val="90000"/>
              </a:lnSpc>
              <a:buFont typeface="Wingdings" pitchFamily="2" charset="2"/>
              <a:buNone/>
            </a:pPr>
            <a:r>
              <a:rPr lang="en-US" smtClean="0"/>
              <a:t>   </a:t>
            </a:r>
            <a:r>
              <a:rPr lang="en-US" sz="2800" smtClean="0"/>
              <a:t>Samantha is moving from Madison, WI to La Crosse, WI. She will do all of the packing and unpacking by herself with her brother. The moving company quoted a price of $1,250 for 8 hours of loading and unloading and driving 130 miles. The company quoted the same price if the truck drives an extra 30 miles to pick up Samantha’s brother. Samantha figures that with her brother’s help she only needs to hire the movers for 6 hours. How much does the company charge per hour for the loading/ unloading? How much do they charge per mile for driving?   </a:t>
            </a:r>
          </a:p>
        </p:txBody>
      </p:sp>
    </p:spTree>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5F47AB0-3C3A-41C6-A5F1-33466AEE7522}" type="slidenum">
              <a:rPr lang="en-US">
                <a:solidFill>
                  <a:srgbClr val="107DBC"/>
                </a:solidFill>
              </a:rPr>
              <a:pPr>
                <a:defRPr/>
              </a:pPr>
              <a:t>14</a:t>
            </a:fld>
            <a:endParaRPr lang="en-US">
              <a:solidFill>
                <a:srgbClr val="107DBC"/>
              </a:solidFill>
            </a:endParaRPr>
          </a:p>
        </p:txBody>
      </p:sp>
      <p:sp>
        <p:nvSpPr>
          <p:cNvPr id="1843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If you graph the two equations in Example 5, what is the point of intersection?  </a:t>
            </a:r>
          </a:p>
        </p:txBody>
      </p:sp>
      <p:sp>
        <p:nvSpPr>
          <p:cNvPr id="1843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1843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6E12633-450F-4EB4-A90A-46846DF1F6F2}" type="slidenum">
              <a:rPr lang="en-US">
                <a:solidFill>
                  <a:srgbClr val="107DBC"/>
                </a:solidFill>
              </a:rPr>
              <a:pPr>
                <a:defRPr/>
              </a:pPr>
              <a:t>15</a:t>
            </a:fld>
            <a:endParaRPr lang="en-US">
              <a:solidFill>
                <a:srgbClr val="107DBC"/>
              </a:solidFill>
            </a:endParaRPr>
          </a:p>
        </p:txBody>
      </p:sp>
      <p:sp>
        <p:nvSpPr>
          <p:cNvPr id="19459" name="Rectangle 2"/>
          <p:cNvSpPr>
            <a:spLocks noGrp="1" noChangeArrowheads="1"/>
          </p:cNvSpPr>
          <p:nvPr>
            <p:ph type="ctrTitle"/>
          </p:nvPr>
        </p:nvSpPr>
        <p:spPr>
          <a:xfrm>
            <a:off x="1981200" y="92075"/>
            <a:ext cx="6094413" cy="2057400"/>
          </a:xfrm>
          <a:noFill/>
        </p:spPr>
        <p:txBody>
          <a:bodyPr/>
          <a:lstStyle/>
          <a:p>
            <a:pPr eaLnBrk="1" hangingPunct="1"/>
            <a:r>
              <a:rPr lang="en-US" sz="3200" smtClean="0">
                <a:solidFill>
                  <a:srgbClr val="F7FAFB"/>
                </a:solidFill>
              </a:rPr>
              <a:t>8-2</a:t>
            </a:r>
            <a:r>
              <a:rPr lang="en-US" sz="3200" smtClean="0"/>
              <a:t/>
            </a:r>
            <a:br>
              <a:rPr lang="en-US" sz="3200" smtClean="0"/>
            </a:br>
            <a:r>
              <a:rPr lang="en-US" sz="4000" smtClean="0"/>
              <a:t>READ A FLOOR PLAN</a:t>
            </a:r>
          </a:p>
        </p:txBody>
      </p:sp>
      <p:sp>
        <p:nvSpPr>
          <p:cNvPr id="19460" name="Rectangle 3"/>
          <p:cNvSpPr>
            <a:spLocks noGrp="1" noChangeArrowheads="1"/>
          </p:cNvSpPr>
          <p:nvPr>
            <p:ph type="subTitle" idx="1"/>
          </p:nvPr>
        </p:nvSpPr>
        <p:spPr/>
        <p:txBody>
          <a:bodyPr/>
          <a:lstStyle/>
          <a:p>
            <a:pPr eaLnBrk="1" hangingPunct="1">
              <a:buFont typeface="Wingdings" pitchFamily="2" charset="2"/>
              <a:buNone/>
            </a:pPr>
            <a:r>
              <a:rPr lang="en-US" b="0" smtClean="0">
                <a:solidFill>
                  <a:schemeClr val="accent2"/>
                </a:solidFill>
              </a:rPr>
              <a:t>	</a:t>
            </a:r>
            <a:r>
              <a:rPr lang="en-US" smtClean="0">
                <a:solidFill>
                  <a:srgbClr val="107DBC"/>
                </a:solidFill>
              </a:rPr>
              <a:t>Compute</a:t>
            </a:r>
            <a:r>
              <a:rPr lang="en-US" b="0" smtClean="0">
                <a:solidFill>
                  <a:srgbClr val="107DBC"/>
                </a:solidFill>
              </a:rPr>
              <a:t> </a:t>
            </a:r>
            <a:r>
              <a:rPr lang="en-US" b="0" smtClean="0">
                <a:solidFill>
                  <a:srgbClr val="A1AF19"/>
                </a:solidFill>
              </a:rPr>
              <a:t> </a:t>
            </a:r>
            <a:r>
              <a:rPr lang="en-US" smtClean="0">
                <a:solidFill>
                  <a:schemeClr val="tx1"/>
                </a:solidFill>
              </a:rPr>
              <a:t>the perimeter and the area of a polygon.  </a:t>
            </a:r>
            <a:r>
              <a:rPr lang="en-US" smtClean="0"/>
              <a:t>  </a:t>
            </a:r>
          </a:p>
          <a:p>
            <a:pPr eaLnBrk="1" hangingPunct="1">
              <a:buFont typeface="Wingdings" pitchFamily="2" charset="2"/>
              <a:buNone/>
            </a:pPr>
            <a:r>
              <a:rPr lang="en-US" smtClean="0">
                <a:solidFill>
                  <a:srgbClr val="660066"/>
                </a:solidFill>
              </a:rPr>
              <a:t>          </a:t>
            </a:r>
            <a:r>
              <a:rPr lang="en-US" smtClean="0">
                <a:solidFill>
                  <a:srgbClr val="107DBC"/>
                </a:solidFill>
              </a:rPr>
              <a:t>Compute</a:t>
            </a:r>
            <a:r>
              <a:rPr lang="en-US" smtClean="0"/>
              <a:t>  </a:t>
            </a:r>
            <a:r>
              <a:rPr lang="en-US" smtClean="0">
                <a:solidFill>
                  <a:schemeClr val="tx1"/>
                </a:solidFill>
              </a:rPr>
              <a:t>areas of irregular regions. </a:t>
            </a:r>
            <a:r>
              <a:rPr lang="en-US" smtClean="0">
                <a:solidFill>
                  <a:srgbClr val="107DBC"/>
                </a:solidFill>
              </a:rPr>
              <a:t>Compute</a:t>
            </a:r>
            <a:r>
              <a:rPr lang="en-US" smtClean="0"/>
              <a:t>  </a:t>
            </a:r>
            <a:r>
              <a:rPr lang="en-US" smtClean="0">
                <a:solidFill>
                  <a:schemeClr val="tx1"/>
                </a:solidFill>
              </a:rPr>
              <a:t>volumes of rectangular solids.</a:t>
            </a:r>
          </a:p>
          <a:p>
            <a:pPr eaLnBrk="1" hangingPunct="1">
              <a:buFont typeface="Wingdings" pitchFamily="2" charset="2"/>
              <a:buNone/>
            </a:pPr>
            <a:endParaRPr lang="en-US" smtClean="0">
              <a:solidFill>
                <a:schemeClr val="tx1"/>
              </a:solidFill>
            </a:endParaRPr>
          </a:p>
          <a:p>
            <a:pPr eaLnBrk="1" hangingPunct="1">
              <a:buFont typeface="Wingdings" pitchFamily="2" charset="2"/>
              <a:buNone/>
            </a:pPr>
            <a:endParaRPr lang="en-US" smtClean="0">
              <a:solidFill>
                <a:schemeClr val="tx1"/>
              </a:solidFill>
            </a:endParaRPr>
          </a:p>
        </p:txBody>
      </p:sp>
      <p:sp>
        <p:nvSpPr>
          <p:cNvPr id="304132"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F8265CD-A048-4B57-9D30-FFC18FFF8996}" type="slidenum">
              <a:rPr lang="en-US">
                <a:solidFill>
                  <a:srgbClr val="107DBC"/>
                </a:solidFill>
              </a:rPr>
              <a:pPr>
                <a:defRPr/>
              </a:pPr>
              <a:t>16</a:t>
            </a:fld>
            <a:endParaRPr lang="en-US">
              <a:solidFill>
                <a:srgbClr val="107DBC"/>
              </a:solidFill>
            </a:endParaRPr>
          </a:p>
        </p:txBody>
      </p:sp>
      <p:sp>
        <p:nvSpPr>
          <p:cNvPr id="20483" name="Rectangle 2"/>
          <p:cNvSpPr>
            <a:spLocks noGrp="1" noChangeArrowheads="1"/>
          </p:cNvSpPr>
          <p:nvPr>
            <p:ph type="body" sz="half" idx="1"/>
          </p:nvPr>
        </p:nvSpPr>
        <p:spPr>
          <a:xfrm>
            <a:off x="990600" y="1600200"/>
            <a:ext cx="5105400" cy="4570413"/>
          </a:xfrm>
        </p:spPr>
        <p:txBody>
          <a:bodyPr/>
          <a:lstStyle/>
          <a:p>
            <a:pPr eaLnBrk="1" hangingPunct="1"/>
            <a:r>
              <a:rPr lang="en-US" smtClean="0"/>
              <a:t> floor plan</a:t>
            </a:r>
          </a:p>
          <a:p>
            <a:pPr eaLnBrk="1" hangingPunct="1"/>
            <a:r>
              <a:rPr lang="en-US" smtClean="0"/>
              <a:t> area</a:t>
            </a:r>
          </a:p>
          <a:p>
            <a:pPr eaLnBrk="1" hangingPunct="1"/>
            <a:r>
              <a:rPr lang="en-US" smtClean="0"/>
              <a:t> congruent</a:t>
            </a:r>
          </a:p>
          <a:p>
            <a:pPr eaLnBrk="1" hangingPunct="1"/>
            <a:r>
              <a:rPr lang="en-US" smtClean="0"/>
              <a:t> apothem</a:t>
            </a:r>
          </a:p>
          <a:p>
            <a:pPr eaLnBrk="1" hangingPunct="1"/>
            <a:r>
              <a:rPr lang="en-US" smtClean="0"/>
              <a:t> perimeter</a:t>
            </a:r>
          </a:p>
          <a:p>
            <a:pPr eaLnBrk="1" hangingPunct="1"/>
            <a:r>
              <a:rPr lang="en-US" smtClean="0"/>
              <a:t> Monte Carlo method</a:t>
            </a:r>
          </a:p>
          <a:p>
            <a:pPr eaLnBrk="1" hangingPunct="1"/>
            <a:r>
              <a:rPr lang="en-US" smtClean="0"/>
              <a:t> volume</a:t>
            </a:r>
          </a:p>
          <a:p>
            <a:pPr eaLnBrk="1" hangingPunct="1"/>
            <a:r>
              <a:rPr lang="en-US" smtClean="0"/>
              <a:t> British Thermal Units (BTUs)</a:t>
            </a:r>
          </a:p>
        </p:txBody>
      </p:sp>
      <p:sp>
        <p:nvSpPr>
          <p:cNvPr id="306180"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DD5FF19F-EE17-4ED4-B893-3071C9B49193}" type="slidenum">
              <a:rPr lang="en-US">
                <a:solidFill>
                  <a:srgbClr val="107DBC"/>
                </a:solidFill>
              </a:rPr>
              <a:pPr>
                <a:defRPr/>
              </a:pPr>
              <a:t>17</a:t>
            </a:fld>
            <a:endParaRPr lang="en-US">
              <a:solidFill>
                <a:srgbClr val="107DBC"/>
              </a:solidFill>
            </a:endParaRPr>
          </a:p>
        </p:txBody>
      </p:sp>
      <p:sp>
        <p:nvSpPr>
          <p:cNvPr id="307202" name="Rectangle 2"/>
          <p:cNvSpPr>
            <a:spLocks noGrp="1" noChangeArrowheads="1"/>
          </p:cNvSpPr>
          <p:nvPr>
            <p:ph type="title"/>
          </p:nvPr>
        </p:nvSpPr>
        <p:spPr>
          <a:xfrm>
            <a:off x="228600" y="457200"/>
            <a:ext cx="7467600" cy="838200"/>
          </a:xfrm>
        </p:spPr>
        <p:txBody>
          <a:bodyPr/>
          <a:lstStyle/>
          <a:p>
            <a:pPr eaLnBrk="1" hangingPunct="1">
              <a:defRPr/>
            </a:pPr>
            <a:r>
              <a:rPr lang="en-US" sz="2800" smtClean="0"/>
              <a:t>How much space do I want? How much space do I need?</a:t>
            </a:r>
          </a:p>
        </p:txBody>
      </p:sp>
      <p:sp>
        <p:nvSpPr>
          <p:cNvPr id="21508" name="Rectangle 3"/>
          <p:cNvSpPr>
            <a:spLocks noGrp="1" noChangeArrowheads="1"/>
          </p:cNvSpPr>
          <p:nvPr>
            <p:ph type="body" idx="1"/>
          </p:nvPr>
        </p:nvSpPr>
        <p:spPr/>
        <p:txBody>
          <a:bodyPr/>
          <a:lstStyle/>
          <a:p>
            <a:pPr eaLnBrk="1" hangingPunct="1"/>
            <a:r>
              <a:rPr lang="en-US" smtClean="0"/>
              <a:t>Why type of apartment would you like when you first move out on your own?</a:t>
            </a:r>
          </a:p>
          <a:p>
            <a:pPr eaLnBrk="1" hangingPunct="1"/>
            <a:r>
              <a:rPr lang="en-US" smtClean="0"/>
              <a:t>How can houses that have the same floor plan on the inside look different from each other on the outside?</a:t>
            </a:r>
          </a:p>
        </p:txBody>
      </p:sp>
    </p:spTree>
  </p:cSld>
  <p:clrMapOvr>
    <a:masterClrMapping/>
  </p:clrMapOvr>
  <p:transition spd="med">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1C83ECB5-4D58-4E50-AE94-E1C401DD0AF4}" type="slidenum">
              <a:rPr lang="en-US">
                <a:solidFill>
                  <a:srgbClr val="107DBC"/>
                </a:solidFill>
              </a:rPr>
              <a:pPr>
                <a:defRPr/>
              </a:pPr>
              <a:t>18</a:t>
            </a:fld>
            <a:endParaRPr lang="en-US">
              <a:solidFill>
                <a:srgbClr val="107DBC"/>
              </a:solidFill>
            </a:endParaRPr>
          </a:p>
        </p:txBody>
      </p:sp>
      <p:sp>
        <p:nvSpPr>
          <p:cNvPr id="308226"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1</a:t>
            </a:r>
          </a:p>
        </p:txBody>
      </p:sp>
      <p:sp>
        <p:nvSpPr>
          <p:cNvPr id="22532" name="Rectangle 3"/>
          <p:cNvSpPr>
            <a:spLocks noGrp="1" noChangeArrowheads="1"/>
          </p:cNvSpPr>
          <p:nvPr>
            <p:ph type="body" idx="1"/>
          </p:nvPr>
        </p:nvSpPr>
        <p:spPr>
          <a:xfrm>
            <a:off x="762000" y="990600"/>
            <a:ext cx="7772400" cy="4570413"/>
          </a:xfrm>
        </p:spPr>
        <p:txBody>
          <a:bodyPr/>
          <a:lstStyle/>
          <a:p>
            <a:pPr eaLnBrk="1" hangingPunct="1">
              <a:lnSpc>
                <a:spcPct val="90000"/>
              </a:lnSpc>
              <a:buFont typeface="Wingdings" pitchFamily="2" charset="2"/>
              <a:buNone/>
            </a:pPr>
            <a:r>
              <a:rPr lang="en-US" smtClean="0"/>
              <a:t>   </a:t>
            </a:r>
            <a:r>
              <a:rPr lang="en-US" sz="2800" smtClean="0"/>
              <a:t> Jerry is using the floor plans for his new home to help him purchase base molding for the place where the walls meet the floor. The plans are drawn using a scale of  ¼  inch represents 1 foot. He measures the walls on the floor plan with a ruler and finds that they total 23½  inches. If molding costs $2.10 per foot, how much will Jerry spend on molding?  </a:t>
            </a:r>
          </a:p>
        </p:txBody>
      </p:sp>
    </p:spTree>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9CFD010-6EB7-499E-AD93-3782399F687D}" type="slidenum">
              <a:rPr lang="en-US">
                <a:solidFill>
                  <a:srgbClr val="107DBC"/>
                </a:solidFill>
              </a:rPr>
              <a:pPr>
                <a:defRPr/>
              </a:pPr>
              <a:t>19</a:t>
            </a:fld>
            <a:endParaRPr lang="en-US">
              <a:solidFill>
                <a:srgbClr val="107DBC"/>
              </a:solidFill>
            </a:endParaRPr>
          </a:p>
        </p:txBody>
      </p:sp>
      <p:sp>
        <p:nvSpPr>
          <p:cNvPr id="23555" name="Rectangle 2"/>
          <p:cNvSpPr>
            <a:spLocks noGrp="1" noChangeArrowheads="1"/>
          </p:cNvSpPr>
          <p:nvPr>
            <p:ph type="body" idx="1"/>
          </p:nvPr>
        </p:nvSpPr>
        <p:spPr>
          <a:xfrm>
            <a:off x="1066800" y="1020763"/>
            <a:ext cx="5867400" cy="3779837"/>
          </a:xfrm>
        </p:spPr>
        <p:txBody>
          <a:bodyPr/>
          <a:lstStyle/>
          <a:p>
            <a:pPr marL="0" indent="0" eaLnBrk="1" hangingPunct="1">
              <a:lnSpc>
                <a:spcPct val="90000"/>
              </a:lnSpc>
              <a:buFont typeface="Wingdings" pitchFamily="2" charset="2"/>
              <a:buNone/>
            </a:pPr>
            <a:r>
              <a:rPr lang="en-US" sz="2800" smtClean="0"/>
              <a:t>The length of a room is 17 feet. When using ¼  inch = 1 foot scale, what is the length of the room on a floor plan?  </a:t>
            </a:r>
          </a:p>
        </p:txBody>
      </p:sp>
      <p:sp>
        <p:nvSpPr>
          <p:cNvPr id="2355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F3FE39A4-50B0-4B45-855D-8CA9DDD8FDD5}" type="slidenum">
              <a:rPr lang="en-US">
                <a:solidFill>
                  <a:srgbClr val="107DBC"/>
                </a:solidFill>
              </a:rPr>
              <a:pPr>
                <a:defRPr/>
              </a:pPr>
              <a:t>2</a:t>
            </a:fld>
            <a:endParaRPr lang="en-US">
              <a:solidFill>
                <a:srgbClr val="107DBC"/>
              </a:solidFill>
            </a:endParaRPr>
          </a:p>
        </p:txBody>
      </p:sp>
      <p:sp>
        <p:nvSpPr>
          <p:cNvPr id="6147" name="Rectangle 2"/>
          <p:cNvSpPr>
            <a:spLocks noGrp="1" noChangeArrowheads="1"/>
          </p:cNvSpPr>
          <p:nvPr>
            <p:ph type="ctrTitle"/>
          </p:nvPr>
        </p:nvSpPr>
        <p:spPr>
          <a:xfrm>
            <a:off x="1981200" y="92075"/>
            <a:ext cx="6094413" cy="2057400"/>
          </a:xfrm>
          <a:noFill/>
        </p:spPr>
        <p:txBody>
          <a:bodyPr/>
          <a:lstStyle/>
          <a:p>
            <a:pPr eaLnBrk="1" hangingPunct="1"/>
            <a:r>
              <a:rPr lang="en-US" sz="3200" smtClean="0">
                <a:solidFill>
                  <a:srgbClr val="F7FAFB"/>
                </a:solidFill>
              </a:rPr>
              <a:t>8-1</a:t>
            </a:r>
            <a:r>
              <a:rPr lang="en-US" sz="3200" smtClean="0"/>
              <a:t/>
            </a:r>
            <a:br>
              <a:rPr lang="en-US" sz="3200" smtClean="0"/>
            </a:br>
            <a:r>
              <a:rPr lang="en-US" sz="4000" smtClean="0"/>
              <a:t>FIND A PLACE TO LIVE</a:t>
            </a:r>
          </a:p>
        </p:txBody>
      </p:sp>
      <p:sp>
        <p:nvSpPr>
          <p:cNvPr id="6148" name="Rectangle 3"/>
          <p:cNvSpPr>
            <a:spLocks noGrp="1" noChangeArrowheads="1"/>
          </p:cNvSpPr>
          <p:nvPr>
            <p:ph type="subTitle" idx="1"/>
          </p:nvPr>
        </p:nvSpPr>
        <p:spPr>
          <a:xfrm>
            <a:off x="1220788" y="3048000"/>
            <a:ext cx="7542212" cy="3382963"/>
          </a:xfrm>
        </p:spPr>
        <p:txBody>
          <a:bodyPr/>
          <a:lstStyle/>
          <a:p>
            <a:pPr marL="800100" indent="-800100" eaLnBrk="1" hangingPunct="1">
              <a:buFont typeface="Wingdings" pitchFamily="2" charset="2"/>
              <a:buNone/>
            </a:pPr>
            <a:r>
              <a:rPr lang="en-US" smtClean="0">
                <a:solidFill>
                  <a:srgbClr val="107DBC"/>
                </a:solidFill>
              </a:rPr>
              <a:t>	</a:t>
            </a:r>
            <a:r>
              <a:rPr lang="en-US" sz="2800" smtClean="0">
                <a:solidFill>
                  <a:srgbClr val="107DBC"/>
                </a:solidFill>
              </a:rPr>
              <a:t>Calculate</a:t>
            </a:r>
            <a:r>
              <a:rPr lang="en-US" sz="2800" b="0" smtClean="0">
                <a:solidFill>
                  <a:srgbClr val="107DBC"/>
                </a:solidFill>
              </a:rPr>
              <a:t> </a:t>
            </a:r>
            <a:r>
              <a:rPr lang="en-US" sz="2800" b="0" smtClean="0">
                <a:solidFill>
                  <a:srgbClr val="A1AF19"/>
                </a:solidFill>
              </a:rPr>
              <a:t> </a:t>
            </a:r>
            <a:r>
              <a:rPr lang="en-US" sz="2800" smtClean="0">
                <a:solidFill>
                  <a:schemeClr val="tx1"/>
                </a:solidFill>
              </a:rPr>
              <a:t>the affordability of a monthly rent.  </a:t>
            </a:r>
            <a:r>
              <a:rPr lang="en-US" sz="2800" smtClean="0"/>
              <a:t>  </a:t>
            </a:r>
          </a:p>
          <a:p>
            <a:pPr marL="800100" indent="-800100" eaLnBrk="1" hangingPunct="1">
              <a:buFont typeface="Wingdings" pitchFamily="2" charset="2"/>
              <a:buNone/>
            </a:pPr>
            <a:r>
              <a:rPr lang="en-US" sz="2800" smtClean="0">
                <a:solidFill>
                  <a:srgbClr val="660066"/>
                </a:solidFill>
              </a:rPr>
              <a:t>          </a:t>
            </a:r>
            <a:r>
              <a:rPr lang="en-US" sz="2800" smtClean="0">
                <a:solidFill>
                  <a:srgbClr val="107DBC"/>
                </a:solidFill>
              </a:rPr>
              <a:t>Determine</a:t>
            </a:r>
            <a:r>
              <a:rPr lang="en-US" sz="2800" smtClean="0"/>
              <a:t>  </a:t>
            </a:r>
            <a:r>
              <a:rPr lang="en-US" sz="2800" smtClean="0">
                <a:solidFill>
                  <a:schemeClr val="tx1"/>
                </a:solidFill>
              </a:rPr>
              <a:t>the relationship between square footage and monthly rent.</a:t>
            </a:r>
          </a:p>
          <a:p>
            <a:pPr marL="800100" indent="-800100" eaLnBrk="1" hangingPunct="1">
              <a:buFont typeface="Wingdings" pitchFamily="2" charset="2"/>
              <a:buNone/>
            </a:pPr>
            <a:r>
              <a:rPr lang="en-US" sz="2800" smtClean="0">
                <a:solidFill>
                  <a:srgbClr val="107DBC"/>
                </a:solidFill>
              </a:rPr>
              <a:t>	Determine  </a:t>
            </a:r>
            <a:r>
              <a:rPr lang="en-US" sz="2800" smtClean="0">
                <a:solidFill>
                  <a:schemeClr val="tx1"/>
                </a:solidFill>
              </a:rPr>
              <a:t>lease signing costs.</a:t>
            </a:r>
          </a:p>
          <a:p>
            <a:pPr marL="800100" indent="-800100" eaLnBrk="1" hangingPunct="1">
              <a:buFont typeface="Wingdings" pitchFamily="2" charset="2"/>
              <a:buNone/>
            </a:pPr>
            <a:r>
              <a:rPr lang="en-US" sz="2800" smtClean="0">
                <a:solidFill>
                  <a:srgbClr val="107DBC"/>
                </a:solidFill>
              </a:rPr>
              <a:t>	Calculate</a:t>
            </a:r>
            <a:r>
              <a:rPr lang="en-US" sz="2800" b="0" smtClean="0">
                <a:solidFill>
                  <a:srgbClr val="107DBC"/>
                </a:solidFill>
              </a:rPr>
              <a:t>  </a:t>
            </a:r>
            <a:r>
              <a:rPr lang="en-US" sz="2800" smtClean="0">
                <a:solidFill>
                  <a:schemeClr val="tx1"/>
                </a:solidFill>
              </a:rPr>
              <a:t>moving expenses.</a:t>
            </a:r>
          </a:p>
          <a:p>
            <a:pPr marL="800100" indent="-800100" eaLnBrk="1" hangingPunct="1">
              <a:buFont typeface="Wingdings" pitchFamily="2" charset="2"/>
              <a:buNone/>
            </a:pPr>
            <a:endParaRPr lang="en-US" sz="2800" smtClean="0">
              <a:solidFill>
                <a:schemeClr val="tx1"/>
              </a:solidFill>
            </a:endParaRPr>
          </a:p>
          <a:p>
            <a:pPr marL="800100" indent="-800100" eaLnBrk="1" hangingPunct="1">
              <a:buFont typeface="Wingdings" pitchFamily="2" charset="2"/>
              <a:buNone/>
            </a:pPr>
            <a:endParaRPr lang="en-US" smtClean="0">
              <a:solidFill>
                <a:schemeClr val="tx1"/>
              </a:solidFill>
            </a:endParaRPr>
          </a:p>
          <a:p>
            <a:pPr marL="800100" indent="-800100" eaLnBrk="1" hangingPunct="1">
              <a:buFont typeface="Wingdings" pitchFamily="2" charset="2"/>
              <a:buNone/>
            </a:pPr>
            <a:endParaRPr lang="en-US" smtClean="0">
              <a:solidFill>
                <a:schemeClr val="tx1"/>
              </a:solidFill>
            </a:endParaRPr>
          </a:p>
        </p:txBody>
      </p:sp>
      <p:sp>
        <p:nvSpPr>
          <p:cNvPr id="141317" name="Oval 5"/>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0042B49B-FF06-4337-A62F-163B9B4B5022}" type="slidenum">
              <a:rPr lang="en-US">
                <a:solidFill>
                  <a:srgbClr val="107DBC"/>
                </a:solidFill>
              </a:rPr>
              <a:pPr>
                <a:defRPr/>
              </a:pPr>
              <a:t>20</a:t>
            </a:fld>
            <a:endParaRPr lang="en-US">
              <a:solidFill>
                <a:srgbClr val="107DBC"/>
              </a:solidFill>
            </a:endParaRPr>
          </a:p>
        </p:txBody>
      </p:sp>
      <p:sp>
        <p:nvSpPr>
          <p:cNvPr id="310274"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2</a:t>
            </a:r>
          </a:p>
        </p:txBody>
      </p:sp>
      <p:sp>
        <p:nvSpPr>
          <p:cNvPr id="24580"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smtClean="0"/>
              <a:t>   </a:t>
            </a:r>
            <a:r>
              <a:rPr lang="en-US" sz="2800" smtClean="0"/>
              <a:t>Gabriela plans to carpet her living room, except for the quarter-circle shown in the corner. That area will be a wood floor where she will put her piano. The radius of the quarter circle is 8 feet. If carpeting costs $9.55 per square foot, what is the cost of the carpeting she will use in her living room?  </a:t>
            </a:r>
          </a:p>
        </p:txBody>
      </p:sp>
      <p:pic>
        <p:nvPicPr>
          <p:cNvPr id="310276" name="Picture 4"/>
          <p:cNvPicPr>
            <a:picLocks noChangeAspect="1" noChangeArrowheads="1"/>
          </p:cNvPicPr>
          <p:nvPr/>
        </p:nvPicPr>
        <p:blipFill>
          <a:blip r:embed="rId2">
            <a:extLst>
              <a:ext uri="{28A0092B-C50C-407E-A947-70E740481C1C}">
                <a14:useLocalDpi xmlns:a14="http://schemas.microsoft.com/office/drawing/2010/main" val="0"/>
              </a:ext>
            </a:extLst>
          </a:blip>
          <a:srcRect l="68750" t="16667" r="5730" b="56667"/>
          <a:stretch>
            <a:fillRect/>
          </a:stretch>
        </p:blipFill>
        <p:spPr bwMode="auto">
          <a:xfrm>
            <a:off x="1219200" y="3581400"/>
            <a:ext cx="3733800" cy="2438400"/>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FE88A888-99B9-4B3E-9940-BDDD66EDCCE9}" type="slidenum">
              <a:rPr lang="en-US">
                <a:solidFill>
                  <a:srgbClr val="107DBC"/>
                </a:solidFill>
              </a:rPr>
              <a:pPr>
                <a:defRPr/>
              </a:pPr>
              <a:t>21</a:t>
            </a:fld>
            <a:endParaRPr lang="en-US">
              <a:solidFill>
                <a:srgbClr val="107DBC"/>
              </a:solidFill>
            </a:endParaRPr>
          </a:p>
        </p:txBody>
      </p:sp>
      <p:sp>
        <p:nvSpPr>
          <p:cNvPr id="25603" name="Rectangle 2"/>
          <p:cNvSpPr>
            <a:spLocks noGrp="1" noChangeArrowheads="1"/>
          </p:cNvSpPr>
          <p:nvPr>
            <p:ph type="body" sz="half" idx="1"/>
          </p:nvPr>
        </p:nvSpPr>
        <p:spPr>
          <a:xfrm>
            <a:off x="762000" y="1066800"/>
            <a:ext cx="6553200" cy="1066800"/>
          </a:xfrm>
        </p:spPr>
        <p:txBody>
          <a:bodyPr/>
          <a:lstStyle/>
          <a:p>
            <a:pPr eaLnBrk="1" hangingPunct="1">
              <a:lnSpc>
                <a:spcPct val="90000"/>
              </a:lnSpc>
              <a:buFont typeface="Wingdings" pitchFamily="2" charset="2"/>
              <a:buNone/>
            </a:pPr>
            <a:r>
              <a:rPr lang="en-US" sz="2800" smtClean="0"/>
              <a:t>    Express the area of the shaded region in the room shown algebraically.    </a:t>
            </a:r>
          </a:p>
        </p:txBody>
      </p:sp>
      <p:sp>
        <p:nvSpPr>
          <p:cNvPr id="25604" name="Rectangle 6"/>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33333" t="43335" r="43750" b="34166"/>
          <a:stretch>
            <a:fillRect/>
          </a:stretch>
        </p:blipFill>
        <p:spPr>
          <a:xfrm>
            <a:off x="1219200" y="1981200"/>
            <a:ext cx="3810000" cy="238125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D5719E40-45DF-452F-BB67-00C475D6A668}" type="slidenum">
              <a:rPr lang="en-US">
                <a:solidFill>
                  <a:srgbClr val="107DBC"/>
                </a:solidFill>
              </a:rPr>
              <a:pPr>
                <a:defRPr/>
              </a:pPr>
              <a:t>22</a:t>
            </a:fld>
            <a:endParaRPr lang="en-US">
              <a:solidFill>
                <a:srgbClr val="107DBC"/>
              </a:solidFill>
            </a:endParaRPr>
          </a:p>
        </p:txBody>
      </p:sp>
      <p:sp>
        <p:nvSpPr>
          <p:cNvPr id="26627" name="Rectangle 2"/>
          <p:cNvSpPr>
            <a:spLocks noGrp="1" noChangeArrowheads="1"/>
          </p:cNvSpPr>
          <p:nvPr>
            <p:ph type="body" sz="half" idx="1"/>
          </p:nvPr>
        </p:nvSpPr>
        <p:spPr>
          <a:xfrm>
            <a:off x="762000" y="1066800"/>
            <a:ext cx="7924800" cy="2438400"/>
          </a:xfrm>
        </p:spPr>
        <p:txBody>
          <a:bodyPr/>
          <a:lstStyle/>
          <a:p>
            <a:pPr eaLnBrk="1" hangingPunct="1">
              <a:lnSpc>
                <a:spcPct val="90000"/>
              </a:lnSpc>
              <a:buFont typeface="Wingdings" pitchFamily="2" charset="2"/>
              <a:buNone/>
            </a:pPr>
            <a:r>
              <a:rPr lang="en-US" sz="2800" smtClean="0"/>
              <a:t>    Delgado’s Landscape Design is building a large gazebo for a backyard. It is in the shape of a regular octagon as shown in the diagram. Each side of the gazebo is 10 feet. They need to purchase wood for the floor. It costs $14 per square foot for a special type of wood. Find the cost of the gazebo’s floor.    </a:t>
            </a:r>
          </a:p>
        </p:txBody>
      </p:sp>
      <p:sp>
        <p:nvSpPr>
          <p:cNvPr id="454662" name="Rectangle 6"/>
          <p:cNvSpPr>
            <a:spLocks noGrp="1" noChangeArrowheads="1"/>
          </p:cNvSpPr>
          <p:nvPr>
            <p:ph type="title"/>
          </p:nvPr>
        </p:nvSpPr>
        <p:spPr>
          <a:xfrm>
            <a:off x="685800" y="457200"/>
            <a:ext cx="25146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mtClean="0"/>
              <a:t>EXAMPLE 3</a:t>
            </a:r>
          </a:p>
        </p:txBody>
      </p:sp>
      <p:pic>
        <p:nvPicPr>
          <p:cNvPr id="26629"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61458" t="47501" r="20834" b="25833"/>
          <a:stretch>
            <a:fillRect/>
          </a:stretch>
        </p:blipFill>
        <p:spPr>
          <a:xfrm>
            <a:off x="1219200" y="3505200"/>
            <a:ext cx="2895600" cy="2643188"/>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0E46F0F-42CA-493B-8630-17FA3FFABABA}" type="slidenum">
              <a:rPr lang="en-US">
                <a:solidFill>
                  <a:srgbClr val="107DBC"/>
                </a:solidFill>
              </a:rPr>
              <a:pPr>
                <a:defRPr/>
              </a:pPr>
              <a:t>23</a:t>
            </a:fld>
            <a:endParaRPr lang="en-US">
              <a:solidFill>
                <a:srgbClr val="107DBC"/>
              </a:solidFill>
            </a:endParaRPr>
          </a:p>
        </p:txBody>
      </p:sp>
      <p:sp>
        <p:nvSpPr>
          <p:cNvPr id="27651" name="Rectangle 2"/>
          <p:cNvSpPr>
            <a:spLocks noGrp="1" noChangeArrowheads="1"/>
          </p:cNvSpPr>
          <p:nvPr>
            <p:ph type="body" idx="1"/>
          </p:nvPr>
        </p:nvSpPr>
        <p:spPr>
          <a:xfrm>
            <a:off x="1066800" y="1020763"/>
            <a:ext cx="6629400" cy="3779837"/>
          </a:xfrm>
        </p:spPr>
        <p:txBody>
          <a:bodyPr/>
          <a:lstStyle/>
          <a:p>
            <a:pPr marL="0" indent="0" eaLnBrk="1" hangingPunct="1">
              <a:lnSpc>
                <a:spcPct val="90000"/>
              </a:lnSpc>
              <a:buFont typeface="Wingdings" pitchFamily="2" charset="2"/>
              <a:buNone/>
            </a:pPr>
            <a:r>
              <a:rPr lang="en-US" sz="2800" smtClean="0"/>
              <a:t>A regular pentagon (5 sides) has an area of 440 square units, and each side measures </a:t>
            </a:r>
            <a:r>
              <a:rPr lang="en-US" sz="2800" i="1" smtClean="0"/>
              <a:t>x</a:t>
            </a:r>
            <a:r>
              <a:rPr lang="en-US" sz="2800" smtClean="0"/>
              <a:t> units. Express the apothem of the pentagon algebraically in terms of </a:t>
            </a:r>
            <a:r>
              <a:rPr lang="en-US" sz="2800" i="1" smtClean="0"/>
              <a:t>x</a:t>
            </a:r>
            <a:r>
              <a:rPr lang="en-US" sz="2800" smtClean="0"/>
              <a:t>.  </a:t>
            </a:r>
          </a:p>
        </p:txBody>
      </p:sp>
      <p:sp>
        <p:nvSpPr>
          <p:cNvPr id="2765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1F08BB7-1E47-49D9-BBF9-06D80A46D2A0}" type="slidenum">
              <a:rPr lang="en-US">
                <a:solidFill>
                  <a:srgbClr val="107DBC"/>
                </a:solidFill>
              </a:rPr>
              <a:pPr>
                <a:defRPr/>
              </a:pPr>
              <a:t>24</a:t>
            </a:fld>
            <a:endParaRPr lang="en-US">
              <a:solidFill>
                <a:srgbClr val="107DBC"/>
              </a:solidFill>
            </a:endParaRPr>
          </a:p>
        </p:txBody>
      </p:sp>
      <p:sp>
        <p:nvSpPr>
          <p:cNvPr id="28675" name="Rectangle 2"/>
          <p:cNvSpPr>
            <a:spLocks noGrp="1" noChangeArrowheads="1"/>
          </p:cNvSpPr>
          <p:nvPr>
            <p:ph type="body" sz="half" idx="1"/>
          </p:nvPr>
        </p:nvSpPr>
        <p:spPr>
          <a:xfrm>
            <a:off x="762000" y="1066800"/>
            <a:ext cx="7924800" cy="2133600"/>
          </a:xfrm>
        </p:spPr>
        <p:txBody>
          <a:bodyPr/>
          <a:lstStyle/>
          <a:p>
            <a:pPr eaLnBrk="1" hangingPunct="1">
              <a:lnSpc>
                <a:spcPct val="90000"/>
              </a:lnSpc>
              <a:buFont typeface="Wingdings" pitchFamily="2" charset="2"/>
              <a:buNone/>
            </a:pPr>
            <a:r>
              <a:rPr lang="en-US" sz="2800" smtClean="0"/>
              <a:t>    </a:t>
            </a:r>
            <a:r>
              <a:rPr lang="en-US" sz="2400" smtClean="0"/>
              <a:t>Don sculpts out a region for a flower garden, as shown. He takes a digital picture of the garden. The irregular region would fit inside a rectangle that is 15 yards by 20 yards. He superimposes a 15 by 20 grid over the photo on his computer. The area of the garden impacts the cost of mulch, plants, fertilizer, and so on. What is the area of the garden?    </a:t>
            </a:r>
          </a:p>
        </p:txBody>
      </p:sp>
      <p:sp>
        <p:nvSpPr>
          <p:cNvPr id="455683" name="Rectangle 3"/>
          <p:cNvSpPr>
            <a:spLocks noGrp="1" noChangeArrowheads="1"/>
          </p:cNvSpPr>
          <p:nvPr>
            <p:ph type="title"/>
          </p:nvPr>
        </p:nvSpPr>
        <p:spPr>
          <a:xfrm>
            <a:off x="685800" y="457200"/>
            <a:ext cx="25146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mtClean="0"/>
              <a:t>EXAMPLE 4</a:t>
            </a:r>
          </a:p>
        </p:txBody>
      </p:sp>
      <p:pic>
        <p:nvPicPr>
          <p:cNvPr id="28677"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41666" t="63353" r="33334" b="10832"/>
          <a:stretch>
            <a:fillRect/>
          </a:stretch>
        </p:blipFill>
        <p:spPr>
          <a:xfrm>
            <a:off x="1219200" y="3200400"/>
            <a:ext cx="3810000" cy="230505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BFE1E48-26F5-4F58-BDAE-DAF8CF36EA52}" type="slidenum">
              <a:rPr lang="en-US">
                <a:solidFill>
                  <a:srgbClr val="107DBC"/>
                </a:solidFill>
              </a:rPr>
              <a:pPr>
                <a:defRPr/>
              </a:pPr>
              <a:t>25</a:t>
            </a:fld>
            <a:endParaRPr lang="en-US">
              <a:solidFill>
                <a:srgbClr val="107DBC"/>
              </a:solidFill>
            </a:endParaRPr>
          </a:p>
        </p:txBody>
      </p:sp>
      <p:sp>
        <p:nvSpPr>
          <p:cNvPr id="29699"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An irregular plane figure is framed inside of a 20 by 20 square that represents a 20-foot by 20-foot square. To find its area, 2,000 random points are generated, and 910 of them land inside the irregular region. What is the area of the irregular region, to the nearest integer?  </a:t>
            </a:r>
          </a:p>
        </p:txBody>
      </p:sp>
      <p:sp>
        <p:nvSpPr>
          <p:cNvPr id="2970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C2A29570-06D0-49B1-A008-B4C9D217511D}" type="slidenum">
              <a:rPr lang="en-US">
                <a:solidFill>
                  <a:srgbClr val="107DBC"/>
                </a:solidFill>
              </a:rPr>
              <a:pPr>
                <a:defRPr/>
              </a:pPr>
              <a:t>26</a:t>
            </a:fld>
            <a:endParaRPr lang="en-US">
              <a:solidFill>
                <a:srgbClr val="107DBC"/>
              </a:solidFill>
            </a:endParaRPr>
          </a:p>
        </p:txBody>
      </p:sp>
      <p:sp>
        <p:nvSpPr>
          <p:cNvPr id="31641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5</a:t>
            </a:r>
          </a:p>
        </p:txBody>
      </p:sp>
      <p:sp>
        <p:nvSpPr>
          <p:cNvPr id="30724" name="Rectangle 3"/>
          <p:cNvSpPr>
            <a:spLocks noGrp="1" noChangeArrowheads="1"/>
          </p:cNvSpPr>
          <p:nvPr>
            <p:ph type="body" idx="1"/>
          </p:nvPr>
        </p:nvSpPr>
        <p:spPr>
          <a:xfrm>
            <a:off x="762000" y="992188"/>
            <a:ext cx="7239000" cy="4570412"/>
          </a:xfrm>
        </p:spPr>
        <p:txBody>
          <a:bodyPr/>
          <a:lstStyle/>
          <a:p>
            <a:pPr indent="-285750" eaLnBrk="1" hangingPunct="1">
              <a:lnSpc>
                <a:spcPct val="90000"/>
              </a:lnSpc>
              <a:buFont typeface="Wingdings" pitchFamily="2" charset="2"/>
              <a:buNone/>
            </a:pPr>
            <a:r>
              <a:rPr lang="en-US" smtClean="0"/>
              <a:t>   </a:t>
            </a:r>
            <a:r>
              <a:rPr lang="en-US" sz="2800" smtClean="0"/>
              <a:t>Find the volume of a room 14 feet by 16 feet with an 8-foot ceiling.   </a:t>
            </a:r>
          </a:p>
        </p:txBody>
      </p:sp>
    </p:spTree>
  </p:cSld>
  <p:clrMapOvr>
    <a:masterClrMapping/>
  </p:clrMapOvr>
  <p:transition spd="med">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A68302A-9229-4E3A-8692-4C74CC7B8F43}" type="slidenum">
              <a:rPr lang="en-US">
                <a:solidFill>
                  <a:srgbClr val="107DBC"/>
                </a:solidFill>
              </a:rPr>
              <a:pPr>
                <a:defRPr/>
              </a:pPr>
              <a:t>27</a:t>
            </a:fld>
            <a:endParaRPr lang="en-US">
              <a:solidFill>
                <a:srgbClr val="107DBC"/>
              </a:solidFill>
            </a:endParaRPr>
          </a:p>
        </p:txBody>
      </p:sp>
      <p:sp>
        <p:nvSpPr>
          <p:cNvPr id="31747"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A square room with side </a:t>
            </a:r>
            <a:r>
              <a:rPr lang="en-US" sz="2800" i="1" smtClean="0"/>
              <a:t>x</a:t>
            </a:r>
            <a:r>
              <a:rPr lang="en-US" sz="2800" smtClean="0"/>
              <a:t> units long has volume 1,900 cubic units. Express the height of the ceiling algebraically in terms of </a:t>
            </a:r>
            <a:r>
              <a:rPr lang="en-US" sz="2800" i="1" smtClean="0"/>
              <a:t>x</a:t>
            </a:r>
            <a:r>
              <a:rPr lang="en-US" sz="2800" smtClean="0"/>
              <a:t>.  </a:t>
            </a:r>
          </a:p>
        </p:txBody>
      </p:sp>
      <p:sp>
        <p:nvSpPr>
          <p:cNvPr id="3174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747B39B2-C35F-43D2-A552-BD5BEDC210AF}" type="slidenum">
              <a:rPr lang="en-US">
                <a:solidFill>
                  <a:srgbClr val="107DBC"/>
                </a:solidFill>
              </a:rPr>
              <a:pPr>
                <a:defRPr/>
              </a:pPr>
              <a:t>28</a:t>
            </a:fld>
            <a:endParaRPr lang="en-US">
              <a:solidFill>
                <a:srgbClr val="107DBC"/>
              </a:solidFill>
            </a:endParaRPr>
          </a:p>
        </p:txBody>
      </p:sp>
      <p:sp>
        <p:nvSpPr>
          <p:cNvPr id="45875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6</a:t>
            </a:r>
          </a:p>
        </p:txBody>
      </p:sp>
      <p:sp>
        <p:nvSpPr>
          <p:cNvPr id="32772"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smtClean="0"/>
              <a:t>   </a:t>
            </a:r>
            <a:r>
              <a:rPr lang="en-US" sz="2800" smtClean="0"/>
              <a:t>Mike’s bedroom measures 16 feet by 14 feet, and has a 9-foot ceiling. It is well-insulated and on the west side of his house. How large of an air conditioner should he purchase?   </a:t>
            </a:r>
          </a:p>
        </p:txBody>
      </p:sp>
    </p:spTree>
  </p:cSld>
  <p:clrMapOvr>
    <a:masterClrMapping/>
  </p:clrMapOvr>
  <p:transition spd="med">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6B49CE36-77D3-4123-B0E7-268B1BFD0165}" type="slidenum">
              <a:rPr lang="en-US">
                <a:solidFill>
                  <a:srgbClr val="107DBC"/>
                </a:solidFill>
              </a:rPr>
              <a:pPr>
                <a:defRPr/>
              </a:pPr>
              <a:t>29</a:t>
            </a:fld>
            <a:endParaRPr lang="en-US">
              <a:solidFill>
                <a:srgbClr val="107DBC"/>
              </a:solidFill>
            </a:endParaRPr>
          </a:p>
        </p:txBody>
      </p:sp>
      <p:sp>
        <p:nvSpPr>
          <p:cNvPr id="3379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In Example 6, find the recommended BTUs if Mike’s room was poorly insulated, and the other variables remained the same.  </a:t>
            </a:r>
          </a:p>
        </p:txBody>
      </p:sp>
      <p:sp>
        <p:nvSpPr>
          <p:cNvPr id="3379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3379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8968BB9-3D7D-46BD-A246-81D7BBC0010F}" type="slidenum">
              <a:rPr lang="en-US">
                <a:solidFill>
                  <a:srgbClr val="107DBC"/>
                </a:solidFill>
              </a:rPr>
              <a:pPr>
                <a:defRPr/>
              </a:pPr>
              <a:t>3</a:t>
            </a:fld>
            <a:endParaRPr lang="en-US">
              <a:solidFill>
                <a:srgbClr val="107DBC"/>
              </a:solidFill>
            </a:endParaRPr>
          </a:p>
        </p:txBody>
      </p:sp>
      <p:sp>
        <p:nvSpPr>
          <p:cNvPr id="7171" name="Rectangle 5"/>
          <p:cNvSpPr>
            <a:spLocks noGrp="1" noChangeArrowheads="1"/>
          </p:cNvSpPr>
          <p:nvPr>
            <p:ph type="body" sz="half" idx="1"/>
          </p:nvPr>
        </p:nvSpPr>
        <p:spPr/>
        <p:txBody>
          <a:bodyPr/>
          <a:lstStyle/>
          <a:p>
            <a:pPr eaLnBrk="1" hangingPunct="1"/>
            <a:r>
              <a:rPr lang="en-US" smtClean="0"/>
              <a:t> apartment</a:t>
            </a:r>
          </a:p>
          <a:p>
            <a:pPr eaLnBrk="1" hangingPunct="1"/>
            <a:r>
              <a:rPr lang="en-US" smtClean="0"/>
              <a:t> tenant</a:t>
            </a:r>
          </a:p>
          <a:p>
            <a:pPr eaLnBrk="1" hangingPunct="1"/>
            <a:r>
              <a:rPr lang="en-US" smtClean="0"/>
              <a:t> landlord</a:t>
            </a:r>
          </a:p>
          <a:p>
            <a:pPr eaLnBrk="1" hangingPunct="1"/>
            <a:r>
              <a:rPr lang="en-US" smtClean="0"/>
              <a:t> furnished</a:t>
            </a:r>
          </a:p>
          <a:p>
            <a:pPr eaLnBrk="1" hangingPunct="1"/>
            <a:r>
              <a:rPr lang="en-US" smtClean="0"/>
              <a:t> unfurnished</a:t>
            </a:r>
          </a:p>
          <a:p>
            <a:pPr eaLnBrk="1" hangingPunct="1"/>
            <a:r>
              <a:rPr lang="en-US" smtClean="0"/>
              <a:t> lease</a:t>
            </a:r>
          </a:p>
        </p:txBody>
      </p:sp>
      <p:sp>
        <p:nvSpPr>
          <p:cNvPr id="7172" name="Rectangle 6"/>
          <p:cNvSpPr>
            <a:spLocks noGrp="1" noChangeArrowheads="1"/>
          </p:cNvSpPr>
          <p:nvPr>
            <p:ph type="body" sz="half" idx="2"/>
          </p:nvPr>
        </p:nvSpPr>
        <p:spPr/>
        <p:txBody>
          <a:bodyPr/>
          <a:lstStyle/>
          <a:p>
            <a:pPr eaLnBrk="1" hangingPunct="1"/>
            <a:r>
              <a:rPr lang="en-US" smtClean="0"/>
              <a:t> expire</a:t>
            </a:r>
          </a:p>
          <a:p>
            <a:pPr eaLnBrk="1" hangingPunct="1"/>
            <a:r>
              <a:rPr lang="en-US" smtClean="0"/>
              <a:t> evict</a:t>
            </a:r>
          </a:p>
          <a:p>
            <a:pPr eaLnBrk="1" hangingPunct="1"/>
            <a:r>
              <a:rPr lang="en-US" smtClean="0"/>
              <a:t> single-family home</a:t>
            </a:r>
          </a:p>
          <a:p>
            <a:pPr eaLnBrk="1" hangingPunct="1"/>
            <a:r>
              <a:rPr lang="en-US" smtClean="0"/>
              <a:t> square footage</a:t>
            </a:r>
          </a:p>
          <a:p>
            <a:pPr eaLnBrk="1" hangingPunct="1"/>
            <a:r>
              <a:rPr lang="en-US" smtClean="0"/>
              <a:t> application deposit</a:t>
            </a:r>
          </a:p>
          <a:p>
            <a:pPr eaLnBrk="1" hangingPunct="1"/>
            <a:r>
              <a:rPr lang="en-US" smtClean="0"/>
              <a:t> security deposit</a:t>
            </a:r>
          </a:p>
        </p:txBody>
      </p:sp>
      <p:sp>
        <p:nvSpPr>
          <p:cNvPr id="282631" name="Oval 7"/>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FA2481B-0349-4B41-A397-A4FD2FBA68AB}" type="slidenum">
              <a:rPr lang="en-US">
                <a:solidFill>
                  <a:srgbClr val="107DBC"/>
                </a:solidFill>
              </a:rPr>
              <a:pPr>
                <a:defRPr/>
              </a:pPr>
              <a:t>30</a:t>
            </a:fld>
            <a:endParaRPr lang="en-US">
              <a:solidFill>
                <a:srgbClr val="107DBC"/>
              </a:solidFill>
            </a:endParaRPr>
          </a:p>
        </p:txBody>
      </p:sp>
      <p:sp>
        <p:nvSpPr>
          <p:cNvPr id="34819" name="Rectangle 2"/>
          <p:cNvSpPr>
            <a:spLocks noGrp="1" noChangeArrowheads="1"/>
          </p:cNvSpPr>
          <p:nvPr>
            <p:ph type="ctrTitle"/>
          </p:nvPr>
        </p:nvSpPr>
        <p:spPr>
          <a:xfrm>
            <a:off x="1981200" y="92075"/>
            <a:ext cx="6629400" cy="2057400"/>
          </a:xfrm>
          <a:noFill/>
        </p:spPr>
        <p:txBody>
          <a:bodyPr/>
          <a:lstStyle/>
          <a:p>
            <a:pPr eaLnBrk="1" hangingPunct="1"/>
            <a:r>
              <a:rPr lang="en-US" sz="3200" smtClean="0">
                <a:solidFill>
                  <a:srgbClr val="F7FAFB"/>
                </a:solidFill>
              </a:rPr>
              <a:t>8-3</a:t>
            </a:r>
            <a:r>
              <a:rPr lang="en-US" sz="3200" smtClean="0"/>
              <a:t/>
            </a:r>
            <a:br>
              <a:rPr lang="en-US" sz="3200" smtClean="0"/>
            </a:br>
            <a:r>
              <a:rPr lang="en-US" sz="3200" smtClean="0"/>
              <a:t>MORTGAGE APPLICATION PROCESS</a:t>
            </a:r>
          </a:p>
        </p:txBody>
      </p:sp>
      <p:sp>
        <p:nvSpPr>
          <p:cNvPr id="34820" name="Rectangle 3"/>
          <p:cNvSpPr>
            <a:spLocks noGrp="1" noChangeArrowheads="1"/>
          </p:cNvSpPr>
          <p:nvPr>
            <p:ph type="subTitle" idx="1"/>
          </p:nvPr>
        </p:nvSpPr>
        <p:spPr>
          <a:xfrm>
            <a:off x="1143000" y="3048000"/>
            <a:ext cx="7391400" cy="3382963"/>
          </a:xfrm>
        </p:spPr>
        <p:txBody>
          <a:bodyPr/>
          <a:lstStyle/>
          <a:p>
            <a:pPr eaLnBrk="1" hangingPunct="1">
              <a:buFont typeface="Wingdings" pitchFamily="2" charset="2"/>
              <a:buNone/>
            </a:pPr>
            <a:r>
              <a:rPr lang="en-US" b="0" smtClean="0">
                <a:solidFill>
                  <a:schemeClr val="accent2"/>
                </a:solidFill>
              </a:rPr>
              <a:t>	</a:t>
            </a:r>
            <a:r>
              <a:rPr lang="en-US" smtClean="0">
                <a:solidFill>
                  <a:srgbClr val="107DBC"/>
                </a:solidFill>
              </a:rPr>
              <a:t>Compute</a:t>
            </a:r>
            <a:r>
              <a:rPr lang="en-US" b="0" smtClean="0">
                <a:solidFill>
                  <a:srgbClr val="107DBC"/>
                </a:solidFill>
              </a:rPr>
              <a:t> </a:t>
            </a:r>
            <a:r>
              <a:rPr lang="en-US" b="0" smtClean="0">
                <a:solidFill>
                  <a:srgbClr val="A1AF19"/>
                </a:solidFill>
              </a:rPr>
              <a:t> </a:t>
            </a:r>
            <a:r>
              <a:rPr lang="en-US" smtClean="0">
                <a:solidFill>
                  <a:schemeClr val="tx1"/>
                </a:solidFill>
              </a:rPr>
              <a:t>the monthly cost of paying for a house. </a:t>
            </a:r>
            <a:r>
              <a:rPr lang="en-US" smtClean="0"/>
              <a:t>  </a:t>
            </a:r>
          </a:p>
          <a:p>
            <a:pPr eaLnBrk="1" hangingPunct="1">
              <a:buFont typeface="Wingdings" pitchFamily="2" charset="2"/>
              <a:buNone/>
            </a:pPr>
            <a:r>
              <a:rPr lang="en-US" smtClean="0">
                <a:solidFill>
                  <a:srgbClr val="660066"/>
                </a:solidFill>
              </a:rPr>
              <a:t>          </a:t>
            </a:r>
            <a:r>
              <a:rPr lang="en-US" smtClean="0">
                <a:solidFill>
                  <a:srgbClr val="107DBC"/>
                </a:solidFill>
              </a:rPr>
              <a:t>Understand</a:t>
            </a:r>
            <a:r>
              <a:rPr lang="en-US" smtClean="0"/>
              <a:t>  </a:t>
            </a:r>
            <a:r>
              <a:rPr lang="en-US" smtClean="0">
                <a:solidFill>
                  <a:schemeClr val="tx1"/>
                </a:solidFill>
              </a:rPr>
              <a:t>the research that is necessary before you purchase a home. </a:t>
            </a:r>
          </a:p>
          <a:p>
            <a:pPr eaLnBrk="1" hangingPunct="1">
              <a:buFont typeface="Wingdings" pitchFamily="2" charset="2"/>
              <a:buNone/>
            </a:pPr>
            <a:endParaRPr lang="en-US" smtClean="0">
              <a:solidFill>
                <a:schemeClr val="tx1"/>
              </a:solidFill>
            </a:endParaRPr>
          </a:p>
        </p:txBody>
      </p:sp>
      <p:sp>
        <p:nvSpPr>
          <p:cNvPr id="322564"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9E9F2DD-80AC-474B-9CD4-D9D8E436E3D6}" type="slidenum">
              <a:rPr lang="en-US">
                <a:solidFill>
                  <a:srgbClr val="107DBC"/>
                </a:solidFill>
              </a:rPr>
              <a:pPr>
                <a:defRPr/>
              </a:pPr>
              <a:t>31</a:t>
            </a:fld>
            <a:endParaRPr lang="en-US">
              <a:solidFill>
                <a:srgbClr val="107DBC"/>
              </a:solidFill>
            </a:endParaRPr>
          </a:p>
        </p:txBody>
      </p:sp>
      <p:sp>
        <p:nvSpPr>
          <p:cNvPr id="35843" name="Rectangle 2"/>
          <p:cNvSpPr>
            <a:spLocks noGrp="1" noChangeArrowheads="1"/>
          </p:cNvSpPr>
          <p:nvPr>
            <p:ph type="body" sz="half" idx="1"/>
          </p:nvPr>
        </p:nvSpPr>
        <p:spPr/>
        <p:txBody>
          <a:bodyPr/>
          <a:lstStyle/>
          <a:p>
            <a:pPr eaLnBrk="1" hangingPunct="1"/>
            <a:r>
              <a:rPr lang="en-US" smtClean="0"/>
              <a:t>market value</a:t>
            </a:r>
          </a:p>
          <a:p>
            <a:pPr eaLnBrk="1" hangingPunct="1"/>
            <a:r>
              <a:rPr lang="en-US" smtClean="0"/>
              <a:t>property tax</a:t>
            </a:r>
          </a:p>
          <a:p>
            <a:pPr eaLnBrk="1" hangingPunct="1"/>
            <a:r>
              <a:rPr lang="en-US" smtClean="0"/>
              <a:t>real estate tax</a:t>
            </a:r>
          </a:p>
          <a:p>
            <a:pPr eaLnBrk="1" hangingPunct="1"/>
            <a:r>
              <a:rPr lang="en-US" smtClean="0"/>
              <a:t>assessed value</a:t>
            </a:r>
          </a:p>
          <a:p>
            <a:pPr eaLnBrk="1" hangingPunct="1"/>
            <a:r>
              <a:rPr lang="en-US" smtClean="0"/>
              <a:t>down payment</a:t>
            </a:r>
          </a:p>
          <a:p>
            <a:pPr eaLnBrk="1" hangingPunct="1"/>
            <a:r>
              <a:rPr lang="en-US" smtClean="0"/>
              <a:t>mortgage</a:t>
            </a:r>
          </a:p>
          <a:p>
            <a:pPr eaLnBrk="1" hangingPunct="1"/>
            <a:r>
              <a:rPr lang="en-US" smtClean="0"/>
              <a:t>fixed rate mortgage</a:t>
            </a:r>
          </a:p>
          <a:p>
            <a:pPr eaLnBrk="1" hangingPunct="1"/>
            <a:r>
              <a:rPr lang="en-US" smtClean="0"/>
              <a:t>adjustable rate mortgage</a:t>
            </a:r>
          </a:p>
        </p:txBody>
      </p:sp>
      <p:sp>
        <p:nvSpPr>
          <p:cNvPr id="35844" name="Rectangle 3"/>
          <p:cNvSpPr>
            <a:spLocks noGrp="1" noChangeArrowheads="1"/>
          </p:cNvSpPr>
          <p:nvPr>
            <p:ph type="body" sz="half" idx="2"/>
          </p:nvPr>
        </p:nvSpPr>
        <p:spPr/>
        <p:txBody>
          <a:bodyPr/>
          <a:lstStyle/>
          <a:p>
            <a:pPr eaLnBrk="1" hangingPunct="1"/>
            <a:r>
              <a:rPr lang="en-US" smtClean="0"/>
              <a:t>foreclose</a:t>
            </a:r>
          </a:p>
          <a:p>
            <a:pPr eaLnBrk="1" hangingPunct="1"/>
            <a:r>
              <a:rPr lang="en-US" smtClean="0"/>
              <a:t>homeowner’s insurance</a:t>
            </a:r>
          </a:p>
          <a:p>
            <a:pPr eaLnBrk="1" hangingPunct="1"/>
            <a:r>
              <a:rPr lang="en-US" smtClean="0"/>
              <a:t>escrow</a:t>
            </a:r>
          </a:p>
          <a:p>
            <a:pPr eaLnBrk="1" hangingPunct="1"/>
            <a:r>
              <a:rPr lang="en-US" smtClean="0"/>
              <a:t>front-end ratio</a:t>
            </a:r>
          </a:p>
          <a:p>
            <a:pPr eaLnBrk="1" hangingPunct="1"/>
            <a:r>
              <a:rPr lang="en-US" smtClean="0"/>
              <a:t>back-end ratio</a:t>
            </a:r>
          </a:p>
          <a:p>
            <a:pPr eaLnBrk="1" hangingPunct="1"/>
            <a:r>
              <a:rPr lang="en-US" smtClean="0"/>
              <a:t>debt-to-income ratio</a:t>
            </a:r>
          </a:p>
          <a:p>
            <a:pPr eaLnBrk="1" hangingPunct="1"/>
            <a:r>
              <a:rPr lang="en-US" smtClean="0"/>
              <a:t>balloon mortgage</a:t>
            </a:r>
          </a:p>
          <a:p>
            <a:pPr eaLnBrk="1" hangingPunct="1"/>
            <a:r>
              <a:rPr lang="en-US" smtClean="0"/>
              <a:t>interest-only mortgage </a:t>
            </a:r>
          </a:p>
        </p:txBody>
      </p:sp>
      <p:sp>
        <p:nvSpPr>
          <p:cNvPr id="324612"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031EB399-66C0-4E6F-8EC7-42E415F9EB71}" type="slidenum">
              <a:rPr lang="en-US">
                <a:solidFill>
                  <a:srgbClr val="107DBC"/>
                </a:solidFill>
              </a:rPr>
              <a:pPr>
                <a:defRPr/>
              </a:pPr>
              <a:t>32</a:t>
            </a:fld>
            <a:endParaRPr lang="en-US">
              <a:solidFill>
                <a:srgbClr val="107DBC"/>
              </a:solidFill>
            </a:endParaRPr>
          </a:p>
        </p:txBody>
      </p:sp>
      <p:sp>
        <p:nvSpPr>
          <p:cNvPr id="325634" name="Rectangle 2"/>
          <p:cNvSpPr>
            <a:spLocks noGrp="1" noChangeArrowheads="1"/>
          </p:cNvSpPr>
          <p:nvPr>
            <p:ph type="title"/>
          </p:nvPr>
        </p:nvSpPr>
        <p:spPr/>
        <p:txBody>
          <a:bodyPr/>
          <a:lstStyle/>
          <a:p>
            <a:pPr eaLnBrk="1" hangingPunct="1">
              <a:defRPr/>
            </a:pPr>
            <a:r>
              <a:rPr lang="en-US" sz="2800" smtClean="0"/>
              <a:t>What do you need to know about mortgages?</a:t>
            </a:r>
          </a:p>
        </p:txBody>
      </p:sp>
      <p:sp>
        <p:nvSpPr>
          <p:cNvPr id="36868" name="Rectangle 3"/>
          <p:cNvSpPr>
            <a:spLocks noGrp="1" noChangeArrowheads="1"/>
          </p:cNvSpPr>
          <p:nvPr>
            <p:ph type="body" idx="1"/>
          </p:nvPr>
        </p:nvSpPr>
        <p:spPr/>
        <p:txBody>
          <a:bodyPr/>
          <a:lstStyle/>
          <a:p>
            <a:pPr eaLnBrk="1" hangingPunct="1"/>
            <a:r>
              <a:rPr lang="en-US" smtClean="0"/>
              <a:t>Has your family ever needed to file an insurance claim for household damages?</a:t>
            </a:r>
          </a:p>
          <a:p>
            <a:pPr lvl="1" eaLnBrk="1" hangingPunct="1"/>
            <a:r>
              <a:rPr lang="en-US" smtClean="0"/>
              <a:t>If so, what were the circumstances?</a:t>
            </a:r>
          </a:p>
          <a:p>
            <a:pPr lvl="1" eaLnBrk="1" hangingPunct="1"/>
            <a:r>
              <a:rPr lang="en-US" smtClean="0"/>
              <a:t>Did having insurance save your family a lot of money?</a:t>
            </a:r>
          </a:p>
        </p:txBody>
      </p:sp>
    </p:spTree>
  </p:cSld>
  <p:clrMapOvr>
    <a:masterClrMapping/>
  </p:clrMapOvr>
  <p:transition spd="med">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CE47EB35-6C19-4C94-A8B4-21F82B2C7F6E}" type="slidenum">
              <a:rPr lang="en-US">
                <a:solidFill>
                  <a:srgbClr val="107DBC"/>
                </a:solidFill>
              </a:rPr>
              <a:pPr>
                <a:defRPr/>
              </a:pPr>
              <a:t>33</a:t>
            </a:fld>
            <a:endParaRPr lang="en-US">
              <a:solidFill>
                <a:srgbClr val="107DBC"/>
              </a:solidFill>
            </a:endParaRPr>
          </a:p>
        </p:txBody>
      </p:sp>
      <p:sp>
        <p:nvSpPr>
          <p:cNvPr id="326658"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1</a:t>
            </a:r>
          </a:p>
        </p:txBody>
      </p:sp>
      <p:sp>
        <p:nvSpPr>
          <p:cNvPr id="37892" name="Rectangle 3"/>
          <p:cNvSpPr>
            <a:spLocks noGrp="1" noChangeArrowheads="1"/>
          </p:cNvSpPr>
          <p:nvPr>
            <p:ph type="body" idx="1"/>
          </p:nvPr>
        </p:nvSpPr>
        <p:spPr>
          <a:xfrm>
            <a:off x="762000" y="990600"/>
            <a:ext cx="7772400" cy="4570413"/>
          </a:xfrm>
        </p:spPr>
        <p:txBody>
          <a:bodyPr/>
          <a:lstStyle/>
          <a:p>
            <a:pPr eaLnBrk="1" hangingPunct="1">
              <a:lnSpc>
                <a:spcPct val="90000"/>
              </a:lnSpc>
              <a:buFont typeface="Wingdings" pitchFamily="2" charset="2"/>
              <a:buNone/>
            </a:pPr>
            <a:r>
              <a:rPr lang="en-US" smtClean="0"/>
              <a:t>   </a:t>
            </a:r>
            <a:r>
              <a:rPr lang="en-US" sz="2800" smtClean="0"/>
              <a:t> Heather is planning to buy a home. She has some money for a down payment already. She sees a home she would like and computes that she would need to borrow $190,000 from a bank over a 30-year period. The APR is 6.4%. What will be her total interest for the 30 years?  </a:t>
            </a:r>
          </a:p>
        </p:txBody>
      </p:sp>
    </p:spTree>
  </p:cSld>
  <p:clrMapOvr>
    <a:masterClrMapping/>
  </p:clrMapOvr>
  <p:transition spd="med">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75E6A546-52E1-4EEF-911F-535D6502D82F}" type="slidenum">
              <a:rPr lang="en-US">
                <a:solidFill>
                  <a:srgbClr val="107DBC"/>
                </a:solidFill>
              </a:rPr>
              <a:pPr>
                <a:defRPr/>
              </a:pPr>
              <a:t>34</a:t>
            </a:fld>
            <a:endParaRPr lang="en-US">
              <a:solidFill>
                <a:srgbClr val="107DBC"/>
              </a:solidFill>
            </a:endParaRPr>
          </a:p>
        </p:txBody>
      </p:sp>
      <p:sp>
        <p:nvSpPr>
          <p:cNvPr id="3891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Don and Barbara Weinstein are looking for a home for which they would have to borrow </a:t>
            </a:r>
            <a:r>
              <a:rPr lang="en-US" sz="2800" i="1" smtClean="0"/>
              <a:t>p</a:t>
            </a:r>
            <a:r>
              <a:rPr lang="en-US" sz="2800" smtClean="0"/>
              <a:t> dollars. If they take out a 30-year loan with a monthly payment equal to </a:t>
            </a:r>
            <a:r>
              <a:rPr lang="en-US" sz="2800" i="1" smtClean="0"/>
              <a:t>M</a:t>
            </a:r>
            <a:r>
              <a:rPr lang="en-US" sz="2800" smtClean="0"/>
              <a:t>, express their interest </a:t>
            </a:r>
            <a:r>
              <a:rPr lang="en-US" sz="2800" i="1" smtClean="0"/>
              <a:t>I </a:t>
            </a:r>
            <a:r>
              <a:rPr lang="en-US" sz="2800" smtClean="0"/>
              <a:t>algebraically. </a:t>
            </a:r>
          </a:p>
        </p:txBody>
      </p:sp>
      <p:sp>
        <p:nvSpPr>
          <p:cNvPr id="3891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DA06ADCF-A12F-4637-B9C1-FE5F11F9258C}" type="slidenum">
              <a:rPr lang="en-US">
                <a:solidFill>
                  <a:srgbClr val="107DBC"/>
                </a:solidFill>
              </a:rPr>
              <a:pPr>
                <a:defRPr/>
              </a:pPr>
              <a:t>35</a:t>
            </a:fld>
            <a:endParaRPr lang="en-US">
              <a:solidFill>
                <a:srgbClr val="107DBC"/>
              </a:solidFill>
            </a:endParaRPr>
          </a:p>
        </p:txBody>
      </p:sp>
      <p:sp>
        <p:nvSpPr>
          <p:cNvPr id="39939" name="Rectangle 2"/>
          <p:cNvSpPr>
            <a:spLocks noGrp="1" noChangeArrowheads="1"/>
          </p:cNvSpPr>
          <p:nvPr>
            <p:ph type="body" sz="half" idx="1"/>
          </p:nvPr>
        </p:nvSpPr>
        <p:spPr>
          <a:xfrm>
            <a:off x="762000" y="1066800"/>
            <a:ext cx="7772400" cy="2057400"/>
          </a:xfrm>
        </p:spPr>
        <p:txBody>
          <a:bodyPr/>
          <a:lstStyle/>
          <a:p>
            <a:pPr eaLnBrk="1" hangingPunct="1">
              <a:lnSpc>
                <a:spcPct val="90000"/>
              </a:lnSpc>
              <a:buFont typeface="Wingdings" pitchFamily="2" charset="2"/>
              <a:buNone/>
            </a:pPr>
            <a:r>
              <a:rPr lang="en-US" sz="2800" smtClean="0"/>
              <a:t>    </a:t>
            </a:r>
            <a:r>
              <a:rPr lang="en-US" sz="2400" smtClean="0"/>
              <a:t>Jessica and Darryl Delaware are looking at a house, and they contacted the tax assessor to find out what the property taxes would be. In their town, the tax is based on the square footage and other features of the house. The classified ad describing their house is shown below. What is the annual property tax on their house if the town has a tax rate of 0.89%?</a:t>
            </a:r>
          </a:p>
        </p:txBody>
      </p:sp>
      <p:sp>
        <p:nvSpPr>
          <p:cNvPr id="336900" name="Rectangle 4"/>
          <p:cNvSpPr>
            <a:spLocks noGrp="1" noChangeArrowheads="1"/>
          </p:cNvSpPr>
          <p:nvPr>
            <p:ph type="title"/>
          </p:nvPr>
        </p:nvSpPr>
        <p:spPr>
          <a:xfrm>
            <a:off x="7620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2</a:t>
            </a:r>
          </a:p>
        </p:txBody>
      </p:sp>
      <p:pic>
        <p:nvPicPr>
          <p:cNvPr id="39941"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29688" t="42500" r="41667" b="45000"/>
          <a:stretch>
            <a:fillRect/>
          </a:stretch>
        </p:blipFill>
        <p:spPr>
          <a:xfrm>
            <a:off x="1219200" y="3276600"/>
            <a:ext cx="5029200" cy="137160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5751D50A-DDAB-4D80-BD6F-F9A2B1DA6D03}" type="slidenum">
              <a:rPr lang="en-US">
                <a:solidFill>
                  <a:srgbClr val="107DBC"/>
                </a:solidFill>
              </a:rPr>
              <a:pPr>
                <a:defRPr/>
              </a:pPr>
              <a:t>36</a:t>
            </a:fld>
            <a:endParaRPr lang="en-US">
              <a:solidFill>
                <a:srgbClr val="107DBC"/>
              </a:solidFill>
            </a:endParaRPr>
          </a:p>
        </p:txBody>
      </p:sp>
      <p:sp>
        <p:nvSpPr>
          <p:cNvPr id="40963"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The assessed value of a home is </a:t>
            </a:r>
            <a:r>
              <a:rPr lang="en-US" sz="2800" i="1" smtClean="0"/>
              <a:t>a</a:t>
            </a:r>
            <a:r>
              <a:rPr lang="en-US" sz="2800" smtClean="0"/>
              <a:t> dollars and the tax rate, expressed as a decimal, is </a:t>
            </a:r>
            <a:r>
              <a:rPr lang="en-US" sz="2800" i="1" smtClean="0"/>
              <a:t>r</a:t>
            </a:r>
            <a:r>
              <a:rPr lang="en-US" sz="2800" smtClean="0"/>
              <a:t>. Express the property tax </a:t>
            </a:r>
            <a:r>
              <a:rPr lang="en-US" sz="2800" i="1" smtClean="0"/>
              <a:t>P</a:t>
            </a:r>
            <a:r>
              <a:rPr lang="en-US" sz="2800" smtClean="0"/>
              <a:t> algebraically.  </a:t>
            </a:r>
          </a:p>
        </p:txBody>
      </p:sp>
      <p:sp>
        <p:nvSpPr>
          <p:cNvPr id="4096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4096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DD0D0AF-F716-4BB5-93B1-243D219ABB30}" type="slidenum">
              <a:rPr lang="en-US">
                <a:solidFill>
                  <a:srgbClr val="107DBC"/>
                </a:solidFill>
              </a:rPr>
              <a:pPr>
                <a:defRPr/>
              </a:pPr>
              <a:t>37</a:t>
            </a:fld>
            <a:endParaRPr lang="en-US">
              <a:solidFill>
                <a:srgbClr val="107DBC"/>
              </a:solidFill>
            </a:endParaRPr>
          </a:p>
        </p:txBody>
      </p:sp>
      <p:sp>
        <p:nvSpPr>
          <p:cNvPr id="33075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3</a:t>
            </a:r>
          </a:p>
        </p:txBody>
      </p:sp>
      <p:sp>
        <p:nvSpPr>
          <p:cNvPr id="41988" name="Rectangle 3"/>
          <p:cNvSpPr>
            <a:spLocks noGrp="1" noChangeArrowheads="1"/>
          </p:cNvSpPr>
          <p:nvPr>
            <p:ph type="body" idx="1"/>
          </p:nvPr>
        </p:nvSpPr>
        <p:spPr>
          <a:xfrm>
            <a:off x="762000" y="992188"/>
            <a:ext cx="7467600" cy="4570412"/>
          </a:xfrm>
        </p:spPr>
        <p:txBody>
          <a:bodyPr/>
          <a:lstStyle/>
          <a:p>
            <a:pPr indent="-285750" eaLnBrk="1" hangingPunct="1">
              <a:lnSpc>
                <a:spcPct val="90000"/>
              </a:lnSpc>
              <a:buFont typeface="Wingdings" pitchFamily="2" charset="2"/>
              <a:buNone/>
            </a:pPr>
            <a:r>
              <a:rPr lang="en-US" smtClean="0"/>
              <a:t>   </a:t>
            </a:r>
            <a:r>
              <a:rPr lang="en-US" sz="2800" smtClean="0"/>
              <a:t>Kevin and Cathy Mackin have a mortgage with National Trust Bank. The bank requires that the Mackins pay their homeowner’s insurance, property taxes, and mortgage in one monthly payment to the bank. Their monthly mortgage payment is $1,233.56, their semi-annual property tax bill is $5,206, and their annual homeowner’s insurance bill is $1,080. How much is the monthly payment they make to National Trust?   </a:t>
            </a:r>
          </a:p>
        </p:txBody>
      </p:sp>
    </p:spTree>
  </p:cSld>
  <p:clrMapOvr>
    <a:masterClrMapping/>
  </p:clrMapOvr>
  <p:transition spd="med">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5825A52-AB40-4204-AFBC-3BA838510389}" type="slidenum">
              <a:rPr lang="en-US">
                <a:solidFill>
                  <a:srgbClr val="107DBC"/>
                </a:solidFill>
              </a:rPr>
              <a:pPr>
                <a:defRPr/>
              </a:pPr>
              <a:t>38</a:t>
            </a:fld>
            <a:endParaRPr lang="en-US">
              <a:solidFill>
                <a:srgbClr val="107DBC"/>
              </a:solidFill>
            </a:endParaRPr>
          </a:p>
        </p:txBody>
      </p:sp>
      <p:sp>
        <p:nvSpPr>
          <p:cNvPr id="4301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Michelle and Dan Zlotnick pay their mortgage, insurance, and property taxes in one monthly payment to the bank. If their monthly mortgage payment is </a:t>
            </a:r>
            <a:r>
              <a:rPr lang="en-US" sz="2800" i="1" smtClean="0"/>
              <a:t>m</a:t>
            </a:r>
            <a:r>
              <a:rPr lang="en-US" sz="2800" smtClean="0"/>
              <a:t> dollars, their annual property tax payment is </a:t>
            </a:r>
            <a:r>
              <a:rPr lang="en-US" sz="2800" i="1" smtClean="0"/>
              <a:t>p</a:t>
            </a:r>
            <a:r>
              <a:rPr lang="en-US" sz="2800" smtClean="0"/>
              <a:t> dollars, and their quarterly homeowner’s insurance payment is </a:t>
            </a:r>
            <a:r>
              <a:rPr lang="en-US" sz="2800" i="1" smtClean="0"/>
              <a:t>h</a:t>
            </a:r>
            <a:r>
              <a:rPr lang="en-US" sz="2800" smtClean="0"/>
              <a:t> dollars, express the amount they pay the bank monthly algebraically.  </a:t>
            </a:r>
          </a:p>
        </p:txBody>
      </p:sp>
      <p:sp>
        <p:nvSpPr>
          <p:cNvPr id="4301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7A3D692-5AA2-4044-A7F8-E81B85574677}" type="slidenum">
              <a:rPr lang="en-US">
                <a:solidFill>
                  <a:srgbClr val="107DBC"/>
                </a:solidFill>
              </a:rPr>
              <a:pPr>
                <a:defRPr/>
              </a:pPr>
              <a:t>39</a:t>
            </a:fld>
            <a:endParaRPr lang="en-US">
              <a:solidFill>
                <a:srgbClr val="107DBC"/>
              </a:solidFill>
            </a:endParaRPr>
          </a:p>
        </p:txBody>
      </p:sp>
      <p:sp>
        <p:nvSpPr>
          <p:cNvPr id="33280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4</a:t>
            </a:r>
          </a:p>
        </p:txBody>
      </p:sp>
      <p:sp>
        <p:nvSpPr>
          <p:cNvPr id="44036" name="Rectangle 3"/>
          <p:cNvSpPr>
            <a:spLocks noGrp="1" noChangeArrowheads="1"/>
          </p:cNvSpPr>
          <p:nvPr>
            <p:ph type="body" idx="1"/>
          </p:nvPr>
        </p:nvSpPr>
        <p:spPr>
          <a:xfrm>
            <a:off x="762000" y="992188"/>
            <a:ext cx="7924800" cy="4570412"/>
          </a:xfrm>
        </p:spPr>
        <p:txBody>
          <a:bodyPr/>
          <a:lstStyle/>
          <a:p>
            <a:pPr indent="-285750" eaLnBrk="1" hangingPunct="1">
              <a:lnSpc>
                <a:spcPct val="90000"/>
              </a:lnSpc>
              <a:buFont typeface="Wingdings" pitchFamily="2" charset="2"/>
              <a:buNone/>
            </a:pPr>
            <a:r>
              <a:rPr lang="en-US" smtClean="0"/>
              <a:t>   </a:t>
            </a:r>
            <a:r>
              <a:rPr lang="en-US" sz="2600" smtClean="0"/>
              <a:t>Tom and Lori Courtney are considering buying a house and are researching the potential costs. Their adjusted gross income is $135,511. The monthly mortgage payment for the house they want would be $1,233. The annual property taxes would be $9,400, and the homeowner’s insurance premium would cost them $876 per year. Will the bank lend them $190,000 to purchase the house?   </a:t>
            </a:r>
          </a:p>
        </p:txBody>
      </p:sp>
    </p:spTree>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A50F14AB-D661-4347-9EEE-F3F210C8E0D6}" type="slidenum">
              <a:rPr lang="en-US">
                <a:solidFill>
                  <a:srgbClr val="107DBC"/>
                </a:solidFill>
              </a:rPr>
              <a:pPr>
                <a:defRPr/>
              </a:pPr>
              <a:t>4</a:t>
            </a:fld>
            <a:endParaRPr lang="en-US">
              <a:solidFill>
                <a:srgbClr val="107DBC"/>
              </a:solidFill>
            </a:endParaRPr>
          </a:p>
        </p:txBody>
      </p:sp>
      <p:sp>
        <p:nvSpPr>
          <p:cNvPr id="293890" name="Rectangle 2"/>
          <p:cNvSpPr>
            <a:spLocks noGrp="1" noChangeArrowheads="1"/>
          </p:cNvSpPr>
          <p:nvPr>
            <p:ph type="title"/>
          </p:nvPr>
        </p:nvSpPr>
        <p:spPr/>
        <p:txBody>
          <a:bodyPr/>
          <a:lstStyle/>
          <a:p>
            <a:pPr eaLnBrk="1" hangingPunct="1">
              <a:defRPr/>
            </a:pPr>
            <a:r>
              <a:rPr lang="en-US" smtClean="0"/>
              <a:t>Where will you live?</a:t>
            </a:r>
          </a:p>
        </p:txBody>
      </p:sp>
      <p:sp>
        <p:nvSpPr>
          <p:cNvPr id="8196" name="Rectangle 3"/>
          <p:cNvSpPr>
            <a:spLocks noGrp="1" noChangeArrowheads="1"/>
          </p:cNvSpPr>
          <p:nvPr>
            <p:ph type="body" idx="1"/>
          </p:nvPr>
        </p:nvSpPr>
        <p:spPr/>
        <p:txBody>
          <a:bodyPr/>
          <a:lstStyle/>
          <a:p>
            <a:pPr eaLnBrk="1" hangingPunct="1"/>
            <a:r>
              <a:rPr lang="en-US" smtClean="0"/>
              <a:t>Where will you be living in a few years?</a:t>
            </a:r>
          </a:p>
          <a:p>
            <a:pPr eaLnBrk="1" hangingPunct="1"/>
            <a:r>
              <a:rPr lang="en-US" smtClean="0"/>
              <a:t>Why do people rent rather than purchase?</a:t>
            </a:r>
          </a:p>
        </p:txBody>
      </p:sp>
    </p:spTree>
  </p:cSld>
  <p:clrMapOvr>
    <a:masterClrMapping/>
  </p:clrMapOvr>
  <p:transition spd="med">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0AC858CB-3A6B-499F-A17E-357E1FFF5F4A}" type="slidenum">
              <a:rPr lang="en-US">
                <a:solidFill>
                  <a:srgbClr val="107DBC"/>
                </a:solidFill>
              </a:rPr>
              <a:pPr>
                <a:defRPr/>
              </a:pPr>
              <a:t>40</a:t>
            </a:fld>
            <a:endParaRPr lang="en-US">
              <a:solidFill>
                <a:srgbClr val="107DBC"/>
              </a:solidFill>
            </a:endParaRPr>
          </a:p>
        </p:txBody>
      </p:sp>
      <p:sp>
        <p:nvSpPr>
          <p:cNvPr id="45059" name="Rectangle 2"/>
          <p:cNvSpPr>
            <a:spLocks noGrp="1" noChangeArrowheads="1"/>
          </p:cNvSpPr>
          <p:nvPr>
            <p:ph type="body" idx="1"/>
          </p:nvPr>
        </p:nvSpPr>
        <p:spPr>
          <a:xfrm>
            <a:off x="1066800" y="1020763"/>
            <a:ext cx="6934200" cy="3779837"/>
          </a:xfrm>
        </p:spPr>
        <p:txBody>
          <a:bodyPr/>
          <a:lstStyle/>
          <a:p>
            <a:pPr marL="0" indent="0" eaLnBrk="1" hangingPunct="1">
              <a:lnSpc>
                <a:spcPct val="90000"/>
              </a:lnSpc>
              <a:buFont typeface="Wingdings" pitchFamily="2" charset="2"/>
              <a:buNone/>
            </a:pPr>
            <a:r>
              <a:rPr lang="en-US" sz="2800" smtClean="0"/>
              <a:t>Ken and Julie Frederick have an adjusted gross income of </a:t>
            </a:r>
            <a:r>
              <a:rPr lang="en-US" sz="2800" i="1" smtClean="0"/>
              <a:t>x</a:t>
            </a:r>
            <a:r>
              <a:rPr lang="en-US" sz="2800" smtClean="0"/>
              <a:t> dollars. They are looking at a new house. Their monthly mortgage payment would be </a:t>
            </a:r>
            <a:r>
              <a:rPr lang="en-US" sz="2800" i="1" smtClean="0"/>
              <a:t>m</a:t>
            </a:r>
            <a:r>
              <a:rPr lang="en-US" sz="2800" smtClean="0"/>
              <a:t> dollars. Their annual property taxes would be </a:t>
            </a:r>
            <a:r>
              <a:rPr lang="en-US" sz="2800" i="1" smtClean="0"/>
              <a:t>p</a:t>
            </a:r>
            <a:r>
              <a:rPr lang="en-US" sz="2800" smtClean="0"/>
              <a:t> dollars, and their annual homeowner’s premium would be </a:t>
            </a:r>
            <a:r>
              <a:rPr lang="en-US" sz="2800" i="1" smtClean="0"/>
              <a:t>h</a:t>
            </a:r>
            <a:r>
              <a:rPr lang="en-US" sz="2800" smtClean="0"/>
              <a:t> dollars. Express their front-end ratio algebraically.  </a:t>
            </a:r>
          </a:p>
        </p:txBody>
      </p:sp>
      <p:sp>
        <p:nvSpPr>
          <p:cNvPr id="4506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4506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FE961001-5EA0-45EF-9C05-E2E5551A8EC9}" type="slidenum">
              <a:rPr lang="en-US">
                <a:solidFill>
                  <a:srgbClr val="107DBC"/>
                </a:solidFill>
              </a:rPr>
              <a:pPr>
                <a:defRPr/>
              </a:pPr>
              <a:t>41</a:t>
            </a:fld>
            <a:endParaRPr lang="en-US">
              <a:solidFill>
                <a:srgbClr val="107DBC"/>
              </a:solidFill>
            </a:endParaRPr>
          </a:p>
        </p:txBody>
      </p:sp>
      <p:sp>
        <p:nvSpPr>
          <p:cNvPr id="334850"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5</a:t>
            </a:r>
          </a:p>
        </p:txBody>
      </p:sp>
      <p:sp>
        <p:nvSpPr>
          <p:cNvPr id="46084" name="Rectangle 3"/>
          <p:cNvSpPr>
            <a:spLocks noGrp="1" noChangeArrowheads="1"/>
          </p:cNvSpPr>
          <p:nvPr>
            <p:ph type="body" idx="1"/>
          </p:nvPr>
        </p:nvSpPr>
        <p:spPr>
          <a:xfrm>
            <a:off x="762000" y="992188"/>
            <a:ext cx="7467600" cy="4570412"/>
          </a:xfrm>
        </p:spPr>
        <p:txBody>
          <a:bodyPr/>
          <a:lstStyle/>
          <a:p>
            <a:pPr indent="-171450" eaLnBrk="1" hangingPunct="1">
              <a:lnSpc>
                <a:spcPct val="90000"/>
              </a:lnSpc>
              <a:buFont typeface="Wingdings" pitchFamily="2" charset="2"/>
              <a:buNone/>
            </a:pPr>
            <a:r>
              <a:rPr lang="en-US" smtClean="0"/>
              <a:t>  </a:t>
            </a:r>
            <a:r>
              <a:rPr lang="en-US" sz="2800" smtClean="0"/>
              <a:t>Bill and Terry Noke are considering buying a house and need to figure out what they can afford and what a bank will lend them. Their adjusted gross income is $166,988. Their monthly mortgage payment for the house they want would be $1,544. Their annual property taxes would be $9,888, and the home- owner’s insurance premium would cost them $1,007 per year. They have a $510 per month car loan, and their average monthly credit card bill is $5,100. Would the bank lend them $210,000 to purchase their house?   </a:t>
            </a:r>
          </a:p>
        </p:txBody>
      </p:sp>
    </p:spTree>
  </p:cSld>
  <p:clrMapOvr>
    <a:masterClrMapping/>
  </p:clrMapOvr>
  <p:transition spd="med">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7FB336C1-3036-4C3C-B915-17CD6F8ABEBB}" type="slidenum">
              <a:rPr lang="en-US">
                <a:solidFill>
                  <a:srgbClr val="107DBC"/>
                </a:solidFill>
              </a:rPr>
              <a:pPr>
                <a:defRPr/>
              </a:pPr>
              <a:t>42</a:t>
            </a:fld>
            <a:endParaRPr lang="en-US">
              <a:solidFill>
                <a:srgbClr val="107DBC"/>
              </a:solidFill>
            </a:endParaRPr>
          </a:p>
        </p:txBody>
      </p:sp>
      <p:sp>
        <p:nvSpPr>
          <p:cNvPr id="47107"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Find the back-end ratio to the nearest percent for the Nokes in Example 5, if they pay off their car, and Terry gets a $12,000 raise.  </a:t>
            </a:r>
          </a:p>
        </p:txBody>
      </p:sp>
      <p:sp>
        <p:nvSpPr>
          <p:cNvPr id="4710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4710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53AEA62-3557-4806-A7AF-B8C587364F0B}" type="slidenum">
              <a:rPr lang="en-US">
                <a:solidFill>
                  <a:srgbClr val="107DBC"/>
                </a:solidFill>
              </a:rPr>
              <a:pPr>
                <a:defRPr/>
              </a:pPr>
              <a:t>43</a:t>
            </a:fld>
            <a:endParaRPr lang="en-US">
              <a:solidFill>
                <a:srgbClr val="107DBC"/>
              </a:solidFill>
            </a:endParaRPr>
          </a:p>
        </p:txBody>
      </p:sp>
      <p:sp>
        <p:nvSpPr>
          <p:cNvPr id="460802"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6</a:t>
            </a:r>
          </a:p>
        </p:txBody>
      </p:sp>
      <p:sp>
        <p:nvSpPr>
          <p:cNvPr id="48132" name="Rectangle 3"/>
          <p:cNvSpPr>
            <a:spLocks noGrp="1" noChangeArrowheads="1"/>
          </p:cNvSpPr>
          <p:nvPr>
            <p:ph type="body" idx="1"/>
          </p:nvPr>
        </p:nvSpPr>
        <p:spPr>
          <a:xfrm>
            <a:off x="762000" y="992188"/>
            <a:ext cx="7620000" cy="4570412"/>
          </a:xfrm>
        </p:spPr>
        <p:txBody>
          <a:bodyPr/>
          <a:lstStyle/>
          <a:p>
            <a:pPr indent="-285750" eaLnBrk="1" hangingPunct="1">
              <a:lnSpc>
                <a:spcPct val="90000"/>
              </a:lnSpc>
              <a:buFont typeface="Wingdings" pitchFamily="2" charset="2"/>
              <a:buNone/>
            </a:pPr>
            <a:r>
              <a:rPr lang="en-US" smtClean="0"/>
              <a:t>   </a:t>
            </a:r>
            <a:r>
              <a:rPr lang="en-US" sz="2800" smtClean="0"/>
              <a:t>Chris and Scott Halloran are opening a new restaurant. They take out a 6.1%, 15-year, $300,000 mortgage on the building, but they do not have a lot of money because they are spending what they have to get the business started. Years in the future they intend to have much more money from the success of the restaurant. Can they get a loan that will fit well with their current and future incomes? How much will they pay in interest for the loan? What are the monthly payments?   </a:t>
            </a:r>
          </a:p>
        </p:txBody>
      </p:sp>
    </p:spTree>
  </p:cSld>
  <p:clrMapOvr>
    <a:masterClrMapping/>
  </p:clrMapOvr>
  <p:transition spd="med">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521333A-C9B1-4A95-968C-2280324CE6C4}" type="slidenum">
              <a:rPr lang="en-US">
                <a:solidFill>
                  <a:srgbClr val="107DBC"/>
                </a:solidFill>
              </a:rPr>
              <a:pPr>
                <a:defRPr/>
              </a:pPr>
              <a:t>44</a:t>
            </a:fld>
            <a:endParaRPr lang="en-US">
              <a:solidFill>
                <a:srgbClr val="107DBC"/>
              </a:solidFill>
            </a:endParaRPr>
          </a:p>
        </p:txBody>
      </p:sp>
      <p:sp>
        <p:nvSpPr>
          <p:cNvPr id="4915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The total interest on a 20-year balloon mortgage with principal </a:t>
            </a:r>
            <a:r>
              <a:rPr lang="en-US" sz="2800" i="1" smtClean="0"/>
              <a:t>p</a:t>
            </a:r>
            <a:r>
              <a:rPr lang="en-US" sz="2800" smtClean="0"/>
              <a:t> dollars is </a:t>
            </a:r>
            <a:r>
              <a:rPr lang="en-US" sz="2800" i="1" smtClean="0"/>
              <a:t>x</a:t>
            </a:r>
            <a:r>
              <a:rPr lang="en-US" sz="2800" smtClean="0"/>
              <a:t> dollars. If just the interest is paid before the final balloon payment, express the monthly payment before the balloon payment amount algebraically.  </a:t>
            </a:r>
          </a:p>
        </p:txBody>
      </p:sp>
      <p:sp>
        <p:nvSpPr>
          <p:cNvPr id="4915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4915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F5240950-56F0-4F4E-8D90-0CB20AF08AF3}" type="slidenum">
              <a:rPr lang="en-US">
                <a:solidFill>
                  <a:srgbClr val="107DBC"/>
                </a:solidFill>
              </a:rPr>
              <a:pPr>
                <a:defRPr/>
              </a:pPr>
              <a:t>45</a:t>
            </a:fld>
            <a:endParaRPr lang="en-US">
              <a:solidFill>
                <a:srgbClr val="107DBC"/>
              </a:solidFill>
            </a:endParaRPr>
          </a:p>
        </p:txBody>
      </p:sp>
      <p:sp>
        <p:nvSpPr>
          <p:cNvPr id="50179" name="Rectangle 2"/>
          <p:cNvSpPr>
            <a:spLocks noGrp="1" noChangeArrowheads="1"/>
          </p:cNvSpPr>
          <p:nvPr>
            <p:ph type="ctrTitle"/>
          </p:nvPr>
        </p:nvSpPr>
        <p:spPr>
          <a:xfrm>
            <a:off x="1981200" y="92075"/>
            <a:ext cx="6094413" cy="2057400"/>
          </a:xfrm>
          <a:noFill/>
        </p:spPr>
        <p:txBody>
          <a:bodyPr/>
          <a:lstStyle/>
          <a:p>
            <a:pPr eaLnBrk="1" hangingPunct="1"/>
            <a:r>
              <a:rPr lang="en-US" sz="3200" smtClean="0">
                <a:solidFill>
                  <a:srgbClr val="F7FAFB"/>
                </a:solidFill>
              </a:rPr>
              <a:t>8-4</a:t>
            </a:r>
            <a:r>
              <a:rPr lang="en-US" sz="3200" smtClean="0"/>
              <a:t/>
            </a:r>
            <a:br>
              <a:rPr lang="en-US" sz="3200" smtClean="0"/>
            </a:br>
            <a:r>
              <a:rPr lang="en-US" sz="4000" smtClean="0"/>
              <a:t>PURCHASE A HOME</a:t>
            </a:r>
          </a:p>
        </p:txBody>
      </p:sp>
      <p:sp>
        <p:nvSpPr>
          <p:cNvPr id="50180" name="Rectangle 3"/>
          <p:cNvSpPr>
            <a:spLocks noGrp="1" noChangeArrowheads="1"/>
          </p:cNvSpPr>
          <p:nvPr>
            <p:ph type="subTitle" idx="1"/>
          </p:nvPr>
        </p:nvSpPr>
        <p:spPr/>
        <p:txBody>
          <a:bodyPr/>
          <a:lstStyle/>
          <a:p>
            <a:pPr marL="857250" indent="-742950" eaLnBrk="1" hangingPunct="1">
              <a:lnSpc>
                <a:spcPct val="80000"/>
              </a:lnSpc>
              <a:buFont typeface="Wingdings" pitchFamily="2" charset="2"/>
              <a:buNone/>
            </a:pPr>
            <a:r>
              <a:rPr lang="en-US" sz="2800" b="0" smtClean="0">
                <a:solidFill>
                  <a:schemeClr val="accent2"/>
                </a:solidFill>
              </a:rPr>
              <a:t>	</a:t>
            </a:r>
            <a:r>
              <a:rPr lang="en-US" sz="2800" smtClean="0">
                <a:solidFill>
                  <a:srgbClr val="107DBC"/>
                </a:solidFill>
              </a:rPr>
              <a:t>Estimate</a:t>
            </a:r>
            <a:r>
              <a:rPr lang="en-US" sz="2800" b="0" smtClean="0">
                <a:solidFill>
                  <a:srgbClr val="107DBC"/>
                </a:solidFill>
              </a:rPr>
              <a:t>  </a:t>
            </a:r>
            <a:r>
              <a:rPr lang="en-US" sz="2800" smtClean="0">
                <a:solidFill>
                  <a:schemeClr val="tx1"/>
                </a:solidFill>
              </a:rPr>
              <a:t>closing costs. </a:t>
            </a:r>
            <a:r>
              <a:rPr lang="en-US" sz="2800" smtClean="0"/>
              <a:t>  </a:t>
            </a:r>
          </a:p>
          <a:p>
            <a:pPr marL="857250" indent="-742950" eaLnBrk="1" hangingPunct="1">
              <a:lnSpc>
                <a:spcPct val="80000"/>
              </a:lnSpc>
              <a:buFont typeface="Wingdings" pitchFamily="2" charset="2"/>
              <a:buNone/>
            </a:pPr>
            <a:r>
              <a:rPr lang="en-US" sz="2800" smtClean="0">
                <a:solidFill>
                  <a:srgbClr val="660066"/>
                </a:solidFill>
              </a:rPr>
              <a:t>         </a:t>
            </a:r>
            <a:r>
              <a:rPr lang="en-US" sz="2800" smtClean="0">
                <a:solidFill>
                  <a:srgbClr val="107DBC"/>
                </a:solidFill>
              </a:rPr>
              <a:t>Create</a:t>
            </a:r>
            <a:r>
              <a:rPr lang="en-US" sz="2800" smtClean="0"/>
              <a:t>  </a:t>
            </a:r>
            <a:r>
              <a:rPr lang="en-US" sz="2800" smtClean="0">
                <a:solidFill>
                  <a:schemeClr val="tx1"/>
                </a:solidFill>
              </a:rPr>
              <a:t>an amortization table for a fixed rate mortgage.</a:t>
            </a:r>
          </a:p>
          <a:p>
            <a:pPr marL="857250" indent="-742950" eaLnBrk="1" hangingPunct="1">
              <a:lnSpc>
                <a:spcPct val="80000"/>
              </a:lnSpc>
              <a:buFont typeface="Wingdings" pitchFamily="2" charset="2"/>
              <a:buNone/>
            </a:pPr>
            <a:r>
              <a:rPr lang="en-US" sz="2800" smtClean="0">
                <a:solidFill>
                  <a:srgbClr val="107DBC"/>
                </a:solidFill>
              </a:rPr>
              <a:t>	Create</a:t>
            </a:r>
            <a:r>
              <a:rPr lang="en-US" sz="2800" smtClean="0"/>
              <a:t>  </a:t>
            </a:r>
            <a:r>
              <a:rPr lang="en-US" sz="2800" smtClean="0">
                <a:solidFill>
                  <a:schemeClr val="tx1"/>
                </a:solidFill>
              </a:rPr>
              <a:t>an amortization table for a fixed rate mortgage with extra payments.</a:t>
            </a:r>
          </a:p>
          <a:p>
            <a:pPr marL="857250" indent="-742950" eaLnBrk="1" hangingPunct="1">
              <a:lnSpc>
                <a:spcPct val="80000"/>
              </a:lnSpc>
              <a:buFont typeface="Wingdings" pitchFamily="2" charset="2"/>
              <a:buNone/>
            </a:pPr>
            <a:r>
              <a:rPr lang="en-US" sz="2800" smtClean="0">
                <a:solidFill>
                  <a:srgbClr val="107DBC"/>
                </a:solidFill>
              </a:rPr>
              <a:t>	Investigate  </a:t>
            </a:r>
            <a:r>
              <a:rPr lang="en-US" sz="2800" smtClean="0">
                <a:solidFill>
                  <a:schemeClr val="tx1"/>
                </a:solidFill>
              </a:rPr>
              <a:t>the amortization table for an adjustable rate mortgage. </a:t>
            </a:r>
          </a:p>
          <a:p>
            <a:pPr marL="857250" indent="-742950" eaLnBrk="1" hangingPunct="1">
              <a:lnSpc>
                <a:spcPct val="80000"/>
              </a:lnSpc>
              <a:buFont typeface="Wingdings" pitchFamily="2" charset="2"/>
              <a:buNone/>
            </a:pPr>
            <a:r>
              <a:rPr lang="en-US" sz="2800" smtClean="0">
                <a:solidFill>
                  <a:schemeClr val="tx1"/>
                </a:solidFill>
              </a:rPr>
              <a:t> </a:t>
            </a:r>
          </a:p>
          <a:p>
            <a:pPr marL="857250" indent="-742950" eaLnBrk="1" hangingPunct="1">
              <a:lnSpc>
                <a:spcPct val="80000"/>
              </a:lnSpc>
              <a:buFont typeface="Wingdings" pitchFamily="2" charset="2"/>
              <a:buNone/>
            </a:pPr>
            <a:endParaRPr lang="en-US" sz="2800" smtClean="0">
              <a:solidFill>
                <a:schemeClr val="tx1"/>
              </a:solidFill>
            </a:endParaRPr>
          </a:p>
        </p:txBody>
      </p:sp>
      <p:sp>
        <p:nvSpPr>
          <p:cNvPr id="340996"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B0B7F6EB-E5A2-4C80-9534-208C49CE519A}" type="slidenum">
              <a:rPr lang="en-US">
                <a:solidFill>
                  <a:srgbClr val="107DBC"/>
                </a:solidFill>
              </a:rPr>
              <a:pPr>
                <a:defRPr/>
              </a:pPr>
              <a:t>46</a:t>
            </a:fld>
            <a:endParaRPr lang="en-US">
              <a:solidFill>
                <a:srgbClr val="107DBC"/>
              </a:solidFill>
            </a:endParaRPr>
          </a:p>
        </p:txBody>
      </p:sp>
      <p:sp>
        <p:nvSpPr>
          <p:cNvPr id="51203" name="Rectangle 2"/>
          <p:cNvSpPr>
            <a:spLocks noGrp="1" noChangeArrowheads="1"/>
          </p:cNvSpPr>
          <p:nvPr>
            <p:ph type="body" sz="half" idx="1"/>
          </p:nvPr>
        </p:nvSpPr>
        <p:spPr/>
        <p:txBody>
          <a:bodyPr/>
          <a:lstStyle/>
          <a:p>
            <a:pPr eaLnBrk="1" hangingPunct="1"/>
            <a:r>
              <a:rPr lang="en-US" sz="2400" smtClean="0"/>
              <a:t>recurring costs</a:t>
            </a:r>
          </a:p>
          <a:p>
            <a:pPr eaLnBrk="1" hangingPunct="1"/>
            <a:r>
              <a:rPr lang="en-US" sz="2400" smtClean="0"/>
              <a:t>non-recurring costs</a:t>
            </a:r>
          </a:p>
          <a:p>
            <a:pPr eaLnBrk="1" hangingPunct="1"/>
            <a:r>
              <a:rPr lang="en-US" sz="2400" smtClean="0"/>
              <a:t>closing</a:t>
            </a:r>
          </a:p>
          <a:p>
            <a:pPr eaLnBrk="1" hangingPunct="1"/>
            <a:r>
              <a:rPr lang="en-US" sz="2400" smtClean="0"/>
              <a:t>closing costs</a:t>
            </a:r>
          </a:p>
          <a:p>
            <a:pPr eaLnBrk="1" hangingPunct="1"/>
            <a:r>
              <a:rPr lang="en-US" sz="2400" smtClean="0"/>
              <a:t>earnest money deposit</a:t>
            </a:r>
          </a:p>
          <a:p>
            <a:pPr eaLnBrk="1" hangingPunct="1"/>
            <a:r>
              <a:rPr lang="en-US" sz="2400" smtClean="0"/>
              <a:t>attorney fee</a:t>
            </a:r>
          </a:p>
          <a:p>
            <a:pPr eaLnBrk="1" hangingPunct="1"/>
            <a:r>
              <a:rPr lang="en-US" sz="2400" smtClean="0"/>
              <a:t>origination fee</a:t>
            </a:r>
          </a:p>
          <a:p>
            <a:pPr eaLnBrk="1" hangingPunct="1"/>
            <a:r>
              <a:rPr lang="en-US" sz="2400" smtClean="0"/>
              <a:t>title</a:t>
            </a:r>
          </a:p>
          <a:p>
            <a:pPr eaLnBrk="1" hangingPunct="1"/>
            <a:r>
              <a:rPr lang="en-US" sz="2400" smtClean="0"/>
              <a:t>title search</a:t>
            </a:r>
          </a:p>
          <a:p>
            <a:pPr eaLnBrk="1" hangingPunct="1"/>
            <a:r>
              <a:rPr lang="en-US" sz="2400" smtClean="0"/>
              <a:t>points</a:t>
            </a:r>
          </a:p>
        </p:txBody>
      </p:sp>
      <p:sp>
        <p:nvSpPr>
          <p:cNvPr id="51204" name="Rectangle 3"/>
          <p:cNvSpPr>
            <a:spLocks noGrp="1" noChangeArrowheads="1"/>
          </p:cNvSpPr>
          <p:nvPr>
            <p:ph type="body" sz="half" idx="2"/>
          </p:nvPr>
        </p:nvSpPr>
        <p:spPr/>
        <p:txBody>
          <a:bodyPr/>
          <a:lstStyle/>
          <a:p>
            <a:pPr eaLnBrk="1" hangingPunct="1"/>
            <a:r>
              <a:rPr lang="en-US" sz="2400" smtClean="0"/>
              <a:t>origination points</a:t>
            </a:r>
          </a:p>
          <a:p>
            <a:pPr eaLnBrk="1" hangingPunct="1"/>
            <a:r>
              <a:rPr lang="en-US" sz="2400" smtClean="0"/>
              <a:t>discount points</a:t>
            </a:r>
          </a:p>
          <a:p>
            <a:pPr eaLnBrk="1" hangingPunct="1"/>
            <a:r>
              <a:rPr lang="en-US" sz="2400" smtClean="0"/>
              <a:t>prepaid interest</a:t>
            </a:r>
          </a:p>
          <a:p>
            <a:pPr eaLnBrk="1" hangingPunct="1"/>
            <a:r>
              <a:rPr lang="en-US" sz="2400" smtClean="0"/>
              <a:t>arrears</a:t>
            </a:r>
          </a:p>
          <a:p>
            <a:pPr eaLnBrk="1" hangingPunct="1"/>
            <a:r>
              <a:rPr lang="en-US" sz="2400" smtClean="0"/>
              <a:t>transfer tax</a:t>
            </a:r>
          </a:p>
          <a:p>
            <a:pPr eaLnBrk="1" hangingPunct="1"/>
            <a:r>
              <a:rPr lang="en-US" sz="2400" smtClean="0"/>
              <a:t>amortization table</a:t>
            </a:r>
          </a:p>
          <a:p>
            <a:pPr eaLnBrk="1" hangingPunct="1"/>
            <a:r>
              <a:rPr lang="en-US" sz="2400" smtClean="0"/>
              <a:t>initial rate</a:t>
            </a:r>
          </a:p>
          <a:p>
            <a:pPr eaLnBrk="1" hangingPunct="1"/>
            <a:r>
              <a:rPr lang="en-US" sz="2400" smtClean="0"/>
              <a:t>adjustment period</a:t>
            </a:r>
          </a:p>
          <a:p>
            <a:pPr eaLnBrk="1" hangingPunct="1"/>
            <a:r>
              <a:rPr lang="en-US" sz="2400" smtClean="0"/>
              <a:t>hybrid ARM  </a:t>
            </a:r>
          </a:p>
        </p:txBody>
      </p:sp>
      <p:sp>
        <p:nvSpPr>
          <p:cNvPr id="343044"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7C98ADD-A328-4206-8EE6-65A883AB3873}" type="slidenum">
              <a:rPr lang="en-US">
                <a:solidFill>
                  <a:srgbClr val="107DBC"/>
                </a:solidFill>
              </a:rPr>
              <a:pPr>
                <a:defRPr/>
              </a:pPr>
              <a:t>47</a:t>
            </a:fld>
            <a:endParaRPr lang="en-US">
              <a:solidFill>
                <a:srgbClr val="107DBC"/>
              </a:solidFill>
            </a:endParaRPr>
          </a:p>
        </p:txBody>
      </p:sp>
      <p:sp>
        <p:nvSpPr>
          <p:cNvPr id="344066" name="Rectangle 2"/>
          <p:cNvSpPr>
            <a:spLocks noGrp="1" noChangeArrowheads="1"/>
          </p:cNvSpPr>
          <p:nvPr>
            <p:ph type="title"/>
          </p:nvPr>
        </p:nvSpPr>
        <p:spPr>
          <a:xfrm>
            <a:off x="228600" y="457200"/>
            <a:ext cx="7543800" cy="838200"/>
          </a:xfrm>
        </p:spPr>
        <p:txBody>
          <a:bodyPr/>
          <a:lstStyle/>
          <a:p>
            <a:pPr eaLnBrk="1" hangingPunct="1">
              <a:defRPr/>
            </a:pPr>
            <a:r>
              <a:rPr lang="en-US" sz="2800" smtClean="0"/>
              <a:t>What will the American dream cost you?</a:t>
            </a:r>
          </a:p>
        </p:txBody>
      </p:sp>
      <p:sp>
        <p:nvSpPr>
          <p:cNvPr id="52228" name="Rectangle 3"/>
          <p:cNvSpPr>
            <a:spLocks noGrp="1" noChangeArrowheads="1"/>
          </p:cNvSpPr>
          <p:nvPr>
            <p:ph type="body" idx="1"/>
          </p:nvPr>
        </p:nvSpPr>
        <p:spPr/>
        <p:txBody>
          <a:bodyPr/>
          <a:lstStyle/>
          <a:p>
            <a:pPr eaLnBrk="1" hangingPunct="1"/>
            <a:r>
              <a:rPr lang="en-US" smtClean="0"/>
              <a:t>What are some recurring and nonrecurring costs that you are responsible for now?</a:t>
            </a:r>
          </a:p>
          <a:p>
            <a:pPr eaLnBrk="1" hangingPunct="1"/>
            <a:r>
              <a:rPr lang="en-US" smtClean="0"/>
              <a:t>Why is it important for a prospective buyer to have a title search?</a:t>
            </a:r>
          </a:p>
          <a:p>
            <a:pPr eaLnBrk="1" hangingPunct="1"/>
            <a:r>
              <a:rPr lang="en-US" smtClean="0"/>
              <a:t>What are some financial responsibilities that are paid in arrears?  </a:t>
            </a:r>
          </a:p>
        </p:txBody>
      </p:sp>
    </p:spTree>
  </p:cSld>
  <p:clrMapOvr>
    <a:masterClrMapping/>
  </p:clrMapOvr>
  <p:transition spd="med">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B72B8884-F8E6-4D8F-AB3C-D48FDB97D460}" type="slidenum">
              <a:rPr lang="en-US">
                <a:solidFill>
                  <a:srgbClr val="107DBC"/>
                </a:solidFill>
              </a:rPr>
              <a:pPr>
                <a:defRPr/>
              </a:pPr>
              <a:t>48</a:t>
            </a:fld>
            <a:endParaRPr lang="en-US">
              <a:solidFill>
                <a:srgbClr val="107DBC"/>
              </a:solidFill>
            </a:endParaRPr>
          </a:p>
        </p:txBody>
      </p:sp>
      <p:sp>
        <p:nvSpPr>
          <p:cNvPr id="345090"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1</a:t>
            </a:r>
          </a:p>
        </p:txBody>
      </p:sp>
      <p:sp>
        <p:nvSpPr>
          <p:cNvPr id="53252"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smtClean="0"/>
              <a:t>   </a:t>
            </a:r>
            <a:r>
              <a:rPr lang="en-US" sz="2800" smtClean="0"/>
              <a:t>Leah and Josh are buying a $600,000 home. They have been approved for a 7.25% APR mortgage. They made a 15% down payment and will be closing on September 6th. How much should they expect to pay in prepaid interest at the closing?  </a:t>
            </a:r>
          </a:p>
        </p:txBody>
      </p:sp>
    </p:spTree>
  </p:cSld>
  <p:clrMapOvr>
    <a:masterClrMapping/>
  </p:clrMapOvr>
  <p:transition spd="med">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E9970D52-DD13-4E48-930F-52D5E2196461}" type="slidenum">
              <a:rPr lang="en-US">
                <a:solidFill>
                  <a:srgbClr val="107DBC"/>
                </a:solidFill>
              </a:rPr>
              <a:pPr>
                <a:defRPr/>
              </a:pPr>
              <a:t>49</a:t>
            </a:fld>
            <a:endParaRPr lang="en-US">
              <a:solidFill>
                <a:srgbClr val="107DBC"/>
              </a:solidFill>
            </a:endParaRPr>
          </a:p>
        </p:txBody>
      </p:sp>
      <p:sp>
        <p:nvSpPr>
          <p:cNvPr id="5427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How much will be charged in prepaid interest on a $400,000 loan with an APR of 6% that was closed on December 17?  </a:t>
            </a:r>
          </a:p>
        </p:txBody>
      </p:sp>
      <p:sp>
        <p:nvSpPr>
          <p:cNvPr id="5427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5427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16AB05AC-73B2-4B52-91E4-11CBB2117DA5}" type="slidenum">
              <a:rPr lang="en-US">
                <a:solidFill>
                  <a:srgbClr val="107DBC"/>
                </a:solidFill>
              </a:rPr>
              <a:pPr>
                <a:defRPr/>
              </a:pPr>
              <a:t>5</a:t>
            </a:fld>
            <a:endParaRPr lang="en-US">
              <a:solidFill>
                <a:srgbClr val="107DBC"/>
              </a:solidFill>
            </a:endParaRPr>
          </a:p>
        </p:txBody>
      </p:sp>
      <p:sp>
        <p:nvSpPr>
          <p:cNvPr id="294914"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1</a:t>
            </a:r>
          </a:p>
        </p:txBody>
      </p:sp>
      <p:sp>
        <p:nvSpPr>
          <p:cNvPr id="9220" name="Rectangle 3"/>
          <p:cNvSpPr>
            <a:spLocks noGrp="1" noChangeArrowheads="1"/>
          </p:cNvSpPr>
          <p:nvPr>
            <p:ph type="body" idx="1"/>
          </p:nvPr>
        </p:nvSpPr>
        <p:spPr>
          <a:xfrm>
            <a:off x="762000" y="990600"/>
            <a:ext cx="7924800" cy="4570413"/>
          </a:xfrm>
        </p:spPr>
        <p:txBody>
          <a:bodyPr/>
          <a:lstStyle/>
          <a:p>
            <a:pPr indent="-285750" eaLnBrk="1" hangingPunct="1">
              <a:lnSpc>
                <a:spcPct val="90000"/>
              </a:lnSpc>
              <a:buFont typeface="Wingdings" pitchFamily="2" charset="2"/>
              <a:buNone/>
            </a:pPr>
            <a:r>
              <a:rPr lang="en-US" smtClean="0"/>
              <a:t>   </a:t>
            </a:r>
            <a:r>
              <a:rPr lang="en-US" sz="3000" smtClean="0"/>
              <a:t>Alex makes $61,992 per year and pays about 25% of his gross monthly income in federal and state taxes. He wants to find an apartment to rent. Estimate how much he can afford to pay for rent each month. Then determine how much money he will have after taxes and rent are paid. </a:t>
            </a:r>
          </a:p>
        </p:txBody>
      </p:sp>
    </p:spTree>
  </p:cSld>
  <p:clrMapOvr>
    <a:masterClrMapping/>
  </p:clrMapOvr>
  <p:transition spd="med">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5C50F95A-1D8D-442F-A2B1-5D58380BAC38}" type="slidenum">
              <a:rPr lang="en-US">
                <a:solidFill>
                  <a:srgbClr val="107DBC"/>
                </a:solidFill>
              </a:rPr>
              <a:pPr>
                <a:defRPr/>
              </a:pPr>
              <a:t>50</a:t>
            </a:fld>
            <a:endParaRPr lang="en-US">
              <a:solidFill>
                <a:srgbClr val="107DBC"/>
              </a:solidFill>
            </a:endParaRPr>
          </a:p>
        </p:txBody>
      </p:sp>
      <p:sp>
        <p:nvSpPr>
          <p:cNvPr id="347138"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2</a:t>
            </a:r>
          </a:p>
        </p:txBody>
      </p:sp>
      <p:sp>
        <p:nvSpPr>
          <p:cNvPr id="55300" name="Rectangle 3"/>
          <p:cNvSpPr>
            <a:spLocks noGrp="1" noChangeArrowheads="1"/>
          </p:cNvSpPr>
          <p:nvPr>
            <p:ph type="body" idx="1"/>
          </p:nvPr>
        </p:nvSpPr>
        <p:spPr>
          <a:xfrm>
            <a:off x="762000" y="990600"/>
            <a:ext cx="7772400" cy="4570413"/>
          </a:xfrm>
        </p:spPr>
        <p:txBody>
          <a:bodyPr/>
          <a:lstStyle/>
          <a:p>
            <a:pPr indent="-285750" eaLnBrk="1" hangingPunct="1">
              <a:lnSpc>
                <a:spcPct val="90000"/>
              </a:lnSpc>
              <a:buFont typeface="Wingdings" pitchFamily="2" charset="2"/>
              <a:buNone/>
            </a:pPr>
            <a:r>
              <a:rPr lang="en-US" smtClean="0"/>
              <a:t>   </a:t>
            </a:r>
            <a:r>
              <a:rPr lang="en-US" sz="2800" smtClean="0"/>
              <a:t>Leah and Josh know that they will have to bring their checkbook to the closing. What might they expect to pay in total at the closing?  </a:t>
            </a:r>
          </a:p>
        </p:txBody>
      </p:sp>
    </p:spTree>
  </p:cSld>
  <p:clrMapOvr>
    <a:masterClrMapping/>
  </p:clrMapOvr>
  <p:transition spd="med">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4729B868-52D7-4D1D-8758-7E6F67C6A951}" type="slidenum">
              <a:rPr lang="en-US">
                <a:solidFill>
                  <a:srgbClr val="107DBC"/>
                </a:solidFill>
              </a:rPr>
              <a:pPr>
                <a:defRPr/>
              </a:pPr>
              <a:t>51</a:t>
            </a:fld>
            <a:endParaRPr lang="en-US">
              <a:solidFill>
                <a:srgbClr val="107DBC"/>
              </a:solidFill>
            </a:endParaRPr>
          </a:p>
        </p:txBody>
      </p:sp>
      <p:sp>
        <p:nvSpPr>
          <p:cNvPr id="56323"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Shannon had to make a down payment of 15% of the selling price of her house. She was approved for a $340,000 mortgage. What range of costs might she expect to pay at the closing?  </a:t>
            </a:r>
          </a:p>
        </p:txBody>
      </p:sp>
      <p:sp>
        <p:nvSpPr>
          <p:cNvPr id="5632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5632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444BF3D9-2C03-4037-B72D-0BD2747C48E4}" type="slidenum">
              <a:rPr lang="en-US">
                <a:solidFill>
                  <a:srgbClr val="107DBC"/>
                </a:solidFill>
              </a:rPr>
              <a:pPr>
                <a:defRPr/>
              </a:pPr>
              <a:t>52</a:t>
            </a:fld>
            <a:endParaRPr lang="en-US">
              <a:solidFill>
                <a:srgbClr val="107DBC"/>
              </a:solidFill>
            </a:endParaRPr>
          </a:p>
        </p:txBody>
      </p:sp>
      <p:sp>
        <p:nvSpPr>
          <p:cNvPr id="349186"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3</a:t>
            </a:r>
          </a:p>
        </p:txBody>
      </p:sp>
      <p:sp>
        <p:nvSpPr>
          <p:cNvPr id="57348" name="Rectangle 3"/>
          <p:cNvSpPr>
            <a:spLocks noGrp="1" noChangeArrowheads="1"/>
          </p:cNvSpPr>
          <p:nvPr>
            <p:ph type="body" idx="1"/>
          </p:nvPr>
        </p:nvSpPr>
        <p:spPr>
          <a:xfrm>
            <a:off x="762000" y="992188"/>
            <a:ext cx="7772400" cy="4570412"/>
          </a:xfrm>
        </p:spPr>
        <p:txBody>
          <a:bodyPr/>
          <a:lstStyle/>
          <a:p>
            <a:pPr eaLnBrk="1" hangingPunct="1">
              <a:lnSpc>
                <a:spcPct val="90000"/>
              </a:lnSpc>
              <a:buFont typeface="Wingdings" pitchFamily="2" charset="2"/>
              <a:buNone/>
            </a:pPr>
            <a:r>
              <a:rPr lang="en-US" smtClean="0"/>
              <a:t>   </a:t>
            </a:r>
            <a:r>
              <a:rPr lang="en-US" sz="2800" smtClean="0"/>
              <a:t> Trudy and Tom have been approved for a $300,000, 15-year mortgage with an APR of 5.75%. How much of their first monthly payment will go to interest and principal?   </a:t>
            </a:r>
          </a:p>
        </p:txBody>
      </p:sp>
    </p:spTree>
  </p:cSld>
  <p:clrMapOvr>
    <a:masterClrMapping/>
  </p:clrMapOvr>
  <p:transition spd="med">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960BD4CF-E13B-4E2A-9EF3-7159954FB0CF}" type="slidenum">
              <a:rPr lang="en-US">
                <a:solidFill>
                  <a:srgbClr val="107DBC"/>
                </a:solidFill>
              </a:rPr>
              <a:pPr>
                <a:defRPr/>
              </a:pPr>
              <a:t>53</a:t>
            </a:fld>
            <a:endParaRPr lang="en-US">
              <a:solidFill>
                <a:srgbClr val="107DBC"/>
              </a:solidFill>
            </a:endParaRPr>
          </a:p>
        </p:txBody>
      </p:sp>
      <p:sp>
        <p:nvSpPr>
          <p:cNvPr id="5837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What percent of the monthly payment went to principal and what percent went to interest?  </a:t>
            </a:r>
          </a:p>
        </p:txBody>
      </p:sp>
      <p:sp>
        <p:nvSpPr>
          <p:cNvPr id="5837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5837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D06F41C6-CAA5-4EF9-876D-06BD5DE92200}" type="slidenum">
              <a:rPr lang="en-US">
                <a:solidFill>
                  <a:srgbClr val="107DBC"/>
                </a:solidFill>
              </a:rPr>
              <a:pPr>
                <a:defRPr/>
              </a:pPr>
              <a:t>54</a:t>
            </a:fld>
            <a:endParaRPr lang="en-US">
              <a:solidFill>
                <a:srgbClr val="107DBC"/>
              </a:solidFill>
            </a:endParaRPr>
          </a:p>
        </p:txBody>
      </p:sp>
      <p:sp>
        <p:nvSpPr>
          <p:cNvPr id="351234"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4</a:t>
            </a:r>
          </a:p>
        </p:txBody>
      </p:sp>
      <p:sp>
        <p:nvSpPr>
          <p:cNvPr id="59396"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smtClean="0"/>
              <a:t>   </a:t>
            </a:r>
            <a:r>
              <a:rPr lang="en-US" sz="2800" smtClean="0"/>
              <a:t>How can Trudy and Tom get an accounting of where their monthly payments will go for the first year of their mortgage?   </a:t>
            </a:r>
          </a:p>
        </p:txBody>
      </p:sp>
    </p:spTree>
  </p:cSld>
  <p:clrMapOvr>
    <a:masterClrMapping/>
  </p:clrMapOvr>
  <p:transition spd="med">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24F4CDA-1403-4443-9888-2EB8B33E1BC9}" type="slidenum">
              <a:rPr lang="en-US">
                <a:solidFill>
                  <a:srgbClr val="107DBC"/>
                </a:solidFill>
              </a:rPr>
              <a:pPr>
                <a:defRPr/>
              </a:pPr>
              <a:t>55</a:t>
            </a:fld>
            <a:endParaRPr lang="en-US">
              <a:solidFill>
                <a:srgbClr val="107DBC"/>
              </a:solidFill>
            </a:endParaRPr>
          </a:p>
        </p:txBody>
      </p:sp>
      <p:sp>
        <p:nvSpPr>
          <p:cNvPr id="462850" name="Text Box 2"/>
          <p:cNvSpPr txBox="1">
            <a:spLocks noChangeArrowheads="1"/>
          </p:cNvSpPr>
          <p:nvPr/>
        </p:nvSpPr>
        <p:spPr bwMode="auto">
          <a:xfrm>
            <a:off x="1066800" y="1038225"/>
            <a:ext cx="7543800" cy="162877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a:solidFill>
                  <a:schemeClr val="tx1"/>
                </a:solidFill>
                <a:latin typeface="Arial Narrow" pitchFamily="34" charset="0"/>
              </a:rPr>
              <a:t>Adding a sum cell to the bottom of the </a:t>
            </a:r>
            <a:r>
              <a:rPr lang="en-US" sz="2800" b="0" i="1">
                <a:solidFill>
                  <a:schemeClr val="tx1"/>
                </a:solidFill>
                <a:latin typeface="Arial Narrow" pitchFamily="34" charset="0"/>
              </a:rPr>
              <a:t>monthly payment, towards interest,</a:t>
            </a:r>
            <a:r>
              <a:rPr lang="en-US" sz="2800" b="0">
                <a:solidFill>
                  <a:schemeClr val="tx1"/>
                </a:solidFill>
                <a:latin typeface="Arial Narrow" pitchFamily="34" charset="0"/>
              </a:rPr>
              <a:t> and </a:t>
            </a:r>
            <a:r>
              <a:rPr lang="en-US" sz="2800" b="0" i="1">
                <a:solidFill>
                  <a:schemeClr val="tx1"/>
                </a:solidFill>
                <a:latin typeface="Arial Narrow" pitchFamily="34" charset="0"/>
              </a:rPr>
              <a:t>towards principal</a:t>
            </a:r>
            <a:r>
              <a:rPr lang="en-US" sz="2800" b="0">
                <a:solidFill>
                  <a:schemeClr val="tx1"/>
                </a:solidFill>
                <a:latin typeface="Arial Narrow" pitchFamily="34" charset="0"/>
              </a:rPr>
              <a:t> columns yields the following totals at the end of the first year of payments.</a:t>
            </a:r>
          </a:p>
        </p:txBody>
      </p:sp>
      <p:sp>
        <p:nvSpPr>
          <p:cNvPr id="462851" name="Text Box 3"/>
          <p:cNvSpPr txBox="1">
            <a:spLocks noChangeArrowheads="1"/>
          </p:cNvSpPr>
          <p:nvPr/>
        </p:nvSpPr>
        <p:spPr bwMode="auto">
          <a:xfrm>
            <a:off x="1066800" y="2895600"/>
            <a:ext cx="6858000" cy="1163638"/>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50000"/>
              </a:lnSpc>
              <a:spcBef>
                <a:spcPct val="50000"/>
              </a:spcBef>
            </a:pPr>
            <a:r>
              <a:rPr lang="en-US" sz="2800" b="0">
                <a:solidFill>
                  <a:schemeClr val="tx1"/>
                </a:solidFill>
                <a:latin typeface="Arial Narrow" pitchFamily="34" charset="0"/>
              </a:rPr>
              <a:t>Payments for 12 Months:	$29,894.76</a:t>
            </a:r>
          </a:p>
          <a:p>
            <a:pPr eaLnBrk="1" hangingPunct="1">
              <a:lnSpc>
                <a:spcPct val="50000"/>
              </a:lnSpc>
              <a:spcBef>
                <a:spcPct val="50000"/>
              </a:spcBef>
            </a:pPr>
            <a:r>
              <a:rPr lang="en-US" sz="2800" b="0">
                <a:solidFill>
                  <a:schemeClr val="tx1"/>
                </a:solidFill>
                <a:latin typeface="Arial Narrow" pitchFamily="34" charset="0"/>
              </a:rPr>
              <a:t>Interest for 12 Months:	$16,911.38</a:t>
            </a:r>
          </a:p>
          <a:p>
            <a:pPr eaLnBrk="1" hangingPunct="1">
              <a:lnSpc>
                <a:spcPct val="50000"/>
              </a:lnSpc>
              <a:spcBef>
                <a:spcPct val="50000"/>
              </a:spcBef>
            </a:pPr>
            <a:r>
              <a:rPr lang="en-US" sz="2800" b="0">
                <a:solidFill>
                  <a:schemeClr val="tx1"/>
                </a:solidFill>
                <a:latin typeface="Arial Narrow" pitchFamily="34" charset="0"/>
              </a:rPr>
              <a:t>Principal for 12 Months: 	$12,983.39</a:t>
            </a:r>
          </a:p>
        </p:txBody>
      </p:sp>
      <p:sp>
        <p:nvSpPr>
          <p:cNvPr id="462852" name="Text Box 4"/>
          <p:cNvSpPr txBox="1">
            <a:spLocks noChangeArrowheads="1"/>
          </p:cNvSpPr>
          <p:nvPr/>
        </p:nvSpPr>
        <p:spPr bwMode="auto">
          <a:xfrm>
            <a:off x="1066800" y="4168775"/>
            <a:ext cx="8001000" cy="860425"/>
          </a:xfrm>
          <a:prstGeom prst="rect">
            <a:avLst/>
          </a:prstGeom>
          <a:noFill/>
          <a:ln>
            <a:noFill/>
          </a:ln>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3200" b="1">
                <a:solidFill>
                  <a:srgbClr val="F7FAFB"/>
                </a:solidFill>
                <a:latin typeface="Arial" charset="0"/>
              </a:defRPr>
            </a:lvl1pPr>
            <a:lvl2pPr marL="742950" indent="-285750" eaLnBrk="0" hangingPunct="0">
              <a:defRPr sz="3200" b="1">
                <a:solidFill>
                  <a:srgbClr val="F7FAFB"/>
                </a:solidFill>
                <a:latin typeface="Arial" charset="0"/>
              </a:defRPr>
            </a:lvl2pPr>
            <a:lvl3pPr marL="1143000" indent="-228600" eaLnBrk="0" hangingPunct="0">
              <a:defRPr sz="3200" b="1">
                <a:solidFill>
                  <a:srgbClr val="F7FAFB"/>
                </a:solidFill>
                <a:latin typeface="Arial" charset="0"/>
              </a:defRPr>
            </a:lvl3pPr>
            <a:lvl4pPr marL="1600200" indent="-228600" eaLnBrk="0" hangingPunct="0">
              <a:defRPr sz="3200" b="1">
                <a:solidFill>
                  <a:srgbClr val="F7FAFB"/>
                </a:solidFill>
                <a:latin typeface="Arial" charset="0"/>
              </a:defRPr>
            </a:lvl4pPr>
            <a:lvl5pPr marL="2057400" indent="-228600" eaLnBrk="0" hangingPunct="0">
              <a:defRPr sz="3200" b="1">
                <a:solidFill>
                  <a:srgbClr val="F7FAFB"/>
                </a:solidFill>
                <a:latin typeface="Arial" charset="0"/>
              </a:defRPr>
            </a:lvl5pPr>
            <a:lvl6pPr marL="2514600" indent="-228600" eaLnBrk="0" fontAlgn="base" hangingPunct="0">
              <a:spcBef>
                <a:spcPts val="600"/>
              </a:spcBef>
              <a:spcAft>
                <a:spcPct val="0"/>
              </a:spcAft>
              <a:defRPr sz="3200" b="1">
                <a:solidFill>
                  <a:srgbClr val="F7FAFB"/>
                </a:solidFill>
                <a:latin typeface="Arial" charset="0"/>
              </a:defRPr>
            </a:lvl6pPr>
            <a:lvl7pPr marL="2971800" indent="-228600" eaLnBrk="0" fontAlgn="base" hangingPunct="0">
              <a:spcBef>
                <a:spcPts val="600"/>
              </a:spcBef>
              <a:spcAft>
                <a:spcPct val="0"/>
              </a:spcAft>
              <a:defRPr sz="3200" b="1">
                <a:solidFill>
                  <a:srgbClr val="F7FAFB"/>
                </a:solidFill>
                <a:latin typeface="Arial" charset="0"/>
              </a:defRPr>
            </a:lvl7pPr>
            <a:lvl8pPr marL="3429000" indent="-228600" eaLnBrk="0" fontAlgn="base" hangingPunct="0">
              <a:spcBef>
                <a:spcPts val="600"/>
              </a:spcBef>
              <a:spcAft>
                <a:spcPct val="0"/>
              </a:spcAft>
              <a:defRPr sz="3200" b="1">
                <a:solidFill>
                  <a:srgbClr val="F7FAFB"/>
                </a:solidFill>
                <a:latin typeface="Arial" charset="0"/>
              </a:defRPr>
            </a:lvl8pPr>
            <a:lvl9pPr marL="3886200" indent="-228600" eaLnBrk="0" fontAlgn="base" hangingPunct="0">
              <a:spcBef>
                <a:spcPts val="600"/>
              </a:spcBef>
              <a:spcAft>
                <a:spcPct val="0"/>
              </a:spcAft>
              <a:defRPr sz="3200" b="1">
                <a:solidFill>
                  <a:srgbClr val="F7FAFB"/>
                </a:solidFill>
                <a:latin typeface="Arial" charset="0"/>
              </a:defRPr>
            </a:lvl9pPr>
          </a:lstStyle>
          <a:p>
            <a:pPr eaLnBrk="1" hangingPunct="1">
              <a:lnSpc>
                <a:spcPct val="90000"/>
              </a:lnSpc>
              <a:spcBef>
                <a:spcPct val="50000"/>
              </a:spcBef>
            </a:pPr>
            <a:r>
              <a:rPr lang="en-US" sz="2800" b="0">
                <a:solidFill>
                  <a:schemeClr val="tx1"/>
                </a:solidFill>
                <a:latin typeface="Arial Narrow" pitchFamily="34" charset="0"/>
              </a:rPr>
              <a:t>At the end of the 12-month period, what percent of the principal has been paid off?</a:t>
            </a:r>
          </a:p>
        </p:txBody>
      </p:sp>
      <p:sp>
        <p:nvSpPr>
          <p:cNvPr id="60422" name="Rectangle 7"/>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60423" name="Picture 8"/>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2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p:bldP spid="462851" grpId="0"/>
      <p:bldP spid="46285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2FC5D011-EA19-4725-89DA-EC1387165215}" type="slidenum">
              <a:rPr lang="en-US">
                <a:solidFill>
                  <a:srgbClr val="107DBC"/>
                </a:solidFill>
              </a:rPr>
              <a:pPr>
                <a:defRPr/>
              </a:pPr>
              <a:t>56</a:t>
            </a:fld>
            <a:endParaRPr lang="en-US">
              <a:solidFill>
                <a:srgbClr val="107DBC"/>
              </a:solidFill>
            </a:endParaRPr>
          </a:p>
        </p:txBody>
      </p:sp>
      <p:sp>
        <p:nvSpPr>
          <p:cNvPr id="61443" name="Rectangle 2"/>
          <p:cNvSpPr>
            <a:spLocks noGrp="1" noChangeArrowheads="1"/>
          </p:cNvSpPr>
          <p:nvPr>
            <p:ph type="body" sz="half" idx="1"/>
          </p:nvPr>
        </p:nvSpPr>
        <p:spPr>
          <a:xfrm>
            <a:off x="762000" y="1066800"/>
            <a:ext cx="8153400" cy="1447800"/>
          </a:xfrm>
        </p:spPr>
        <p:txBody>
          <a:bodyPr/>
          <a:lstStyle/>
          <a:p>
            <a:pPr eaLnBrk="1" hangingPunct="1">
              <a:lnSpc>
                <a:spcPct val="90000"/>
              </a:lnSpc>
              <a:buFont typeface="Wingdings" pitchFamily="2" charset="2"/>
              <a:buNone/>
            </a:pPr>
            <a:r>
              <a:rPr lang="en-US" sz="2800" smtClean="0"/>
              <a:t>    </a:t>
            </a:r>
            <a:r>
              <a:rPr lang="en-US" sz="2400" smtClean="0"/>
              <a:t>Trudy and Tom decide to make an extra payment of $100 each month to reduce their principal. They adjust their spreadsheet as shown. What formula change(s) did they make in row 6 so that the extra payment could be accounted for?</a:t>
            </a:r>
          </a:p>
        </p:txBody>
      </p:sp>
      <p:sp>
        <p:nvSpPr>
          <p:cNvPr id="355332" name="Rectangle 4"/>
          <p:cNvSpPr>
            <a:spLocks noGrp="1" noChangeArrowheads="1"/>
          </p:cNvSpPr>
          <p:nvPr>
            <p:ph type="title"/>
          </p:nvPr>
        </p:nvSpPr>
        <p:spPr>
          <a:xfrm>
            <a:off x="7620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5</a:t>
            </a:r>
          </a:p>
        </p:txBody>
      </p:sp>
      <p:pic>
        <p:nvPicPr>
          <p:cNvPr id="61445"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23958" t="23334" r="16667" b="15834"/>
          <a:stretch>
            <a:fillRect/>
          </a:stretch>
        </p:blipFill>
        <p:spPr>
          <a:xfrm>
            <a:off x="1219200" y="2590800"/>
            <a:ext cx="5867400" cy="3667125"/>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0C3BC5C-CAEF-4A7F-AE19-BE8A7811EEC5}" type="slidenum">
              <a:rPr lang="en-US">
                <a:solidFill>
                  <a:srgbClr val="107DBC"/>
                </a:solidFill>
              </a:rPr>
              <a:pPr>
                <a:defRPr/>
              </a:pPr>
              <a:t>57</a:t>
            </a:fld>
            <a:endParaRPr lang="en-US">
              <a:solidFill>
                <a:srgbClr val="107DBC"/>
              </a:solidFill>
            </a:endParaRPr>
          </a:p>
        </p:txBody>
      </p:sp>
      <p:sp>
        <p:nvSpPr>
          <p:cNvPr id="62467" name="Rectangle 2"/>
          <p:cNvSpPr>
            <a:spLocks noGrp="1" noChangeArrowheads="1"/>
          </p:cNvSpPr>
          <p:nvPr>
            <p:ph type="body" sz="half" idx="1"/>
          </p:nvPr>
        </p:nvSpPr>
        <p:spPr>
          <a:xfrm>
            <a:off x="762000" y="1066800"/>
            <a:ext cx="7848600" cy="1600200"/>
          </a:xfrm>
        </p:spPr>
        <p:txBody>
          <a:bodyPr/>
          <a:lstStyle/>
          <a:p>
            <a:pPr eaLnBrk="1" hangingPunct="1">
              <a:lnSpc>
                <a:spcPct val="90000"/>
              </a:lnSpc>
              <a:buFont typeface="Wingdings" pitchFamily="2" charset="2"/>
              <a:buNone/>
            </a:pPr>
            <a:r>
              <a:rPr lang="en-US" sz="2800" smtClean="0"/>
              <a:t>    Examine the loan summaries below for each of the two situations outlined above. How much interest and loan time was saved by making the extra $100 in payments toward principal each month?</a:t>
            </a:r>
          </a:p>
        </p:txBody>
      </p:sp>
      <p:sp>
        <p:nvSpPr>
          <p:cNvPr id="6246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6246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41667" t="36667" r="27605" b="42500"/>
          <a:stretch>
            <a:fillRect/>
          </a:stretch>
        </p:blipFill>
        <p:spPr>
          <a:xfrm>
            <a:off x="1219200" y="2743200"/>
            <a:ext cx="4343400" cy="238125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ECF578A7-F92D-49D2-94E2-E8A9908B89D2}" type="slidenum">
              <a:rPr lang="en-US">
                <a:solidFill>
                  <a:srgbClr val="107DBC"/>
                </a:solidFill>
              </a:rPr>
              <a:pPr>
                <a:defRPr/>
              </a:pPr>
              <a:t>58</a:t>
            </a:fld>
            <a:endParaRPr lang="en-US">
              <a:solidFill>
                <a:srgbClr val="107DBC"/>
              </a:solidFill>
            </a:endParaRPr>
          </a:p>
        </p:txBody>
      </p:sp>
      <p:sp>
        <p:nvSpPr>
          <p:cNvPr id="63491" name="Rectangle 2"/>
          <p:cNvSpPr>
            <a:spLocks noGrp="1" noChangeArrowheads="1"/>
          </p:cNvSpPr>
          <p:nvPr>
            <p:ph type="body" sz="half" idx="1"/>
          </p:nvPr>
        </p:nvSpPr>
        <p:spPr>
          <a:xfrm>
            <a:off x="838200" y="1066800"/>
            <a:ext cx="7620000" cy="1828800"/>
          </a:xfrm>
        </p:spPr>
        <p:txBody>
          <a:bodyPr/>
          <a:lstStyle/>
          <a:p>
            <a:pPr eaLnBrk="1" hangingPunct="1">
              <a:lnSpc>
                <a:spcPct val="90000"/>
              </a:lnSpc>
              <a:buFont typeface="Wingdings" pitchFamily="2" charset="2"/>
              <a:buNone/>
            </a:pPr>
            <a:r>
              <a:rPr lang="en-US" sz="2800" smtClean="0"/>
              <a:t>    </a:t>
            </a:r>
            <a:r>
              <a:rPr lang="en-US" sz="2400" smtClean="0"/>
              <a:t>Chris and Gene have a 6-month adjustable 15-year mortgage. They borrowed $300,000 and were quoted an initial rate of 5%. After 6 months, their rate increased by 1%. Examine the following spreadsheet for the first year of payments. How were the amounts for payment 7 calculated?</a:t>
            </a:r>
          </a:p>
        </p:txBody>
      </p:sp>
      <p:sp>
        <p:nvSpPr>
          <p:cNvPr id="467971" name="Rectangle 3"/>
          <p:cNvSpPr>
            <a:spLocks noGrp="1" noChangeArrowheads="1"/>
          </p:cNvSpPr>
          <p:nvPr>
            <p:ph type="title"/>
          </p:nvPr>
        </p:nvSpPr>
        <p:spPr>
          <a:xfrm>
            <a:off x="7620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6</a:t>
            </a:r>
          </a:p>
        </p:txBody>
      </p:sp>
      <p:pic>
        <p:nvPicPr>
          <p:cNvPr id="63493"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23958" t="29167" r="17188" b="10834"/>
          <a:stretch>
            <a:fillRect/>
          </a:stretch>
        </p:blipFill>
        <p:spPr>
          <a:xfrm>
            <a:off x="1295400" y="2895600"/>
            <a:ext cx="5334000" cy="333375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0FCBE5B7-2F00-4490-AABA-CD99C38A9D3A}" type="slidenum">
              <a:rPr lang="en-US">
                <a:solidFill>
                  <a:srgbClr val="107DBC"/>
                </a:solidFill>
              </a:rPr>
              <a:pPr>
                <a:defRPr/>
              </a:pPr>
              <a:t>59</a:t>
            </a:fld>
            <a:endParaRPr lang="en-US">
              <a:solidFill>
                <a:srgbClr val="107DBC"/>
              </a:solidFill>
            </a:endParaRPr>
          </a:p>
        </p:txBody>
      </p:sp>
      <p:sp>
        <p:nvSpPr>
          <p:cNvPr id="64515"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How much of a difference did the 1% adjustment in interest rate make in the monthly payment and the amounts towards interest and principal?  </a:t>
            </a:r>
          </a:p>
        </p:txBody>
      </p:sp>
      <p:sp>
        <p:nvSpPr>
          <p:cNvPr id="6451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625DB462-A186-4272-8F41-794968DA4221}" type="slidenum">
              <a:rPr lang="en-US">
                <a:solidFill>
                  <a:srgbClr val="107DBC"/>
                </a:solidFill>
              </a:rPr>
              <a:pPr>
                <a:defRPr/>
              </a:pPr>
              <a:t>6</a:t>
            </a:fld>
            <a:endParaRPr lang="en-US">
              <a:solidFill>
                <a:srgbClr val="107DBC"/>
              </a:solidFill>
            </a:endParaRPr>
          </a:p>
        </p:txBody>
      </p:sp>
      <p:sp>
        <p:nvSpPr>
          <p:cNvPr id="10243" name="Rectangle 2"/>
          <p:cNvSpPr>
            <a:spLocks noGrp="1" noChangeArrowheads="1"/>
          </p:cNvSpPr>
          <p:nvPr>
            <p:ph type="body" idx="1"/>
          </p:nvPr>
        </p:nvSpPr>
        <p:spPr>
          <a:xfrm>
            <a:off x="1066800" y="1020763"/>
            <a:ext cx="7391400" cy="3779837"/>
          </a:xfrm>
        </p:spPr>
        <p:txBody>
          <a:bodyPr/>
          <a:lstStyle/>
          <a:p>
            <a:pPr marL="0" indent="0" eaLnBrk="1" hangingPunct="1">
              <a:buFont typeface="Wingdings" pitchFamily="2" charset="2"/>
              <a:buNone/>
            </a:pPr>
            <a:r>
              <a:rPr lang="en-US" sz="2800" smtClean="0"/>
              <a:t>Bethany’s monthly gross income is $3,840. She pays 24% of her monthly gross earnings in federal and state taxes and 15% for her student loan. Bethany uses 15% of her monthly gross income to pay toward her credit card balance. She wants to rent an apartment that will cost $1,800 per month. Will she be able to make the payments without changing the amounts she pays toward her student loans and credit card balances?  </a:t>
            </a:r>
          </a:p>
        </p:txBody>
      </p:sp>
      <p:sp>
        <p:nvSpPr>
          <p:cNvPr id="1024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C7A9D1F-C993-4052-9D3A-E8D239B75A89}" type="slidenum">
              <a:rPr lang="en-US">
                <a:solidFill>
                  <a:srgbClr val="107DBC"/>
                </a:solidFill>
              </a:rPr>
              <a:pPr>
                <a:defRPr/>
              </a:pPr>
              <a:t>60</a:t>
            </a:fld>
            <a:endParaRPr lang="en-US">
              <a:solidFill>
                <a:srgbClr val="107DBC"/>
              </a:solidFill>
            </a:endParaRPr>
          </a:p>
        </p:txBody>
      </p:sp>
      <p:sp>
        <p:nvSpPr>
          <p:cNvPr id="65539" name="Rectangle 2"/>
          <p:cNvSpPr>
            <a:spLocks noGrp="1" noChangeArrowheads="1"/>
          </p:cNvSpPr>
          <p:nvPr>
            <p:ph type="ctrTitle"/>
          </p:nvPr>
        </p:nvSpPr>
        <p:spPr>
          <a:xfrm>
            <a:off x="1981200" y="92075"/>
            <a:ext cx="6477000" cy="2057400"/>
          </a:xfrm>
          <a:noFill/>
        </p:spPr>
        <p:txBody>
          <a:bodyPr/>
          <a:lstStyle/>
          <a:p>
            <a:pPr eaLnBrk="1" hangingPunct="1"/>
            <a:r>
              <a:rPr lang="en-US" sz="3200" smtClean="0">
                <a:solidFill>
                  <a:srgbClr val="F7FAFB"/>
                </a:solidFill>
              </a:rPr>
              <a:t>8-5</a:t>
            </a:r>
            <a:r>
              <a:rPr lang="en-US" sz="3200" smtClean="0"/>
              <a:t/>
            </a:r>
            <a:br>
              <a:rPr lang="en-US" sz="3200" smtClean="0"/>
            </a:br>
            <a:r>
              <a:rPr lang="en-US" sz="3600" smtClean="0"/>
              <a:t>RENTALS, CONDOMINIUMS, AND COOPERATIVES</a:t>
            </a:r>
          </a:p>
        </p:txBody>
      </p:sp>
      <p:sp>
        <p:nvSpPr>
          <p:cNvPr id="65540" name="Rectangle 3"/>
          <p:cNvSpPr>
            <a:spLocks noGrp="1" noChangeArrowheads="1"/>
          </p:cNvSpPr>
          <p:nvPr>
            <p:ph type="subTitle" idx="1"/>
          </p:nvPr>
        </p:nvSpPr>
        <p:spPr/>
        <p:txBody>
          <a:bodyPr/>
          <a:lstStyle/>
          <a:p>
            <a:pPr eaLnBrk="1" hangingPunct="1">
              <a:buFont typeface="Wingdings" pitchFamily="2" charset="2"/>
              <a:buNone/>
            </a:pPr>
            <a:r>
              <a:rPr lang="en-US" b="0" smtClean="0">
                <a:solidFill>
                  <a:schemeClr val="accent2"/>
                </a:solidFill>
              </a:rPr>
              <a:t>	</a:t>
            </a:r>
            <a:r>
              <a:rPr lang="en-US" smtClean="0">
                <a:solidFill>
                  <a:srgbClr val="107DBC"/>
                </a:solidFill>
              </a:rPr>
              <a:t>Compute</a:t>
            </a:r>
            <a:r>
              <a:rPr lang="en-US" b="0" smtClean="0">
                <a:solidFill>
                  <a:srgbClr val="107DBC"/>
                </a:solidFill>
              </a:rPr>
              <a:t>  </a:t>
            </a:r>
            <a:r>
              <a:rPr lang="en-US" smtClean="0">
                <a:solidFill>
                  <a:schemeClr val="tx1"/>
                </a:solidFill>
              </a:rPr>
              <a:t>costs of purchasing a cooperative or a condominium. </a:t>
            </a:r>
            <a:r>
              <a:rPr lang="en-US" smtClean="0"/>
              <a:t>  </a:t>
            </a:r>
          </a:p>
          <a:p>
            <a:pPr eaLnBrk="1" hangingPunct="1">
              <a:buFont typeface="Wingdings" pitchFamily="2" charset="2"/>
              <a:buNone/>
            </a:pPr>
            <a:r>
              <a:rPr lang="en-US" smtClean="0">
                <a:solidFill>
                  <a:srgbClr val="660066"/>
                </a:solidFill>
              </a:rPr>
              <a:t>          </a:t>
            </a:r>
            <a:r>
              <a:rPr lang="en-US" smtClean="0">
                <a:solidFill>
                  <a:srgbClr val="107DBC"/>
                </a:solidFill>
              </a:rPr>
              <a:t>Understand</a:t>
            </a:r>
            <a:r>
              <a:rPr lang="en-US" smtClean="0"/>
              <a:t>  </a:t>
            </a:r>
            <a:r>
              <a:rPr lang="en-US" smtClean="0">
                <a:solidFill>
                  <a:schemeClr val="tx1"/>
                </a:solidFill>
              </a:rPr>
              <a:t>the advantages and disadvantages of different forms of homes. </a:t>
            </a:r>
          </a:p>
          <a:p>
            <a:pPr eaLnBrk="1" hangingPunct="1">
              <a:buFont typeface="Wingdings" pitchFamily="2" charset="2"/>
              <a:buNone/>
            </a:pPr>
            <a:endParaRPr lang="en-US" smtClean="0">
              <a:solidFill>
                <a:schemeClr val="tx1"/>
              </a:solidFill>
            </a:endParaRPr>
          </a:p>
        </p:txBody>
      </p:sp>
      <p:sp>
        <p:nvSpPr>
          <p:cNvPr id="359428" name="Oval 4"/>
          <p:cNvSpPr>
            <a:spLocks noChangeArrowheads="1"/>
          </p:cNvSpPr>
          <p:nvPr/>
        </p:nvSpPr>
        <p:spPr bwMode="auto">
          <a:xfrm>
            <a:off x="228600" y="2133600"/>
            <a:ext cx="3962400" cy="7620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OBJECTIVES</a:t>
            </a:r>
          </a:p>
        </p:txBody>
      </p:sp>
    </p:spTree>
  </p:cSld>
  <p:clrMapOvr>
    <a:masterClrMapping/>
  </p:clrMapOvr>
  <p:transition spd="med">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4D4C390-DFC4-464B-9994-FC7028058EB3}" type="slidenum">
              <a:rPr lang="en-US">
                <a:solidFill>
                  <a:srgbClr val="107DBC"/>
                </a:solidFill>
              </a:rPr>
              <a:pPr>
                <a:defRPr/>
              </a:pPr>
              <a:t>61</a:t>
            </a:fld>
            <a:endParaRPr lang="en-US">
              <a:solidFill>
                <a:srgbClr val="107DBC"/>
              </a:solidFill>
            </a:endParaRPr>
          </a:p>
        </p:txBody>
      </p:sp>
      <p:sp>
        <p:nvSpPr>
          <p:cNvPr id="66563" name="Rectangle 2"/>
          <p:cNvSpPr>
            <a:spLocks noGrp="1" noChangeArrowheads="1"/>
          </p:cNvSpPr>
          <p:nvPr>
            <p:ph type="body" sz="half" idx="1"/>
          </p:nvPr>
        </p:nvSpPr>
        <p:spPr/>
        <p:txBody>
          <a:bodyPr/>
          <a:lstStyle/>
          <a:p>
            <a:pPr eaLnBrk="1" hangingPunct="1"/>
            <a:r>
              <a:rPr lang="en-US" smtClean="0"/>
              <a:t>condominium</a:t>
            </a:r>
          </a:p>
          <a:p>
            <a:pPr eaLnBrk="1" hangingPunct="1"/>
            <a:r>
              <a:rPr lang="en-US" smtClean="0"/>
              <a:t>maintenance fee</a:t>
            </a:r>
          </a:p>
          <a:p>
            <a:pPr eaLnBrk="1" hangingPunct="1"/>
            <a:r>
              <a:rPr lang="en-US" smtClean="0"/>
              <a:t>co-op apartment</a:t>
            </a:r>
          </a:p>
          <a:p>
            <a:pPr eaLnBrk="1" hangingPunct="1"/>
            <a:r>
              <a:rPr lang="en-US" smtClean="0"/>
              <a:t>cooperative</a:t>
            </a:r>
          </a:p>
          <a:p>
            <a:pPr eaLnBrk="1" hangingPunct="1"/>
            <a:r>
              <a:rPr lang="en-US" smtClean="0"/>
              <a:t>landominium</a:t>
            </a:r>
          </a:p>
          <a:p>
            <a:pPr eaLnBrk="1" hangingPunct="1"/>
            <a:r>
              <a:rPr lang="en-US" smtClean="0"/>
              <a:t>board of directors</a:t>
            </a:r>
          </a:p>
          <a:p>
            <a:pPr eaLnBrk="1" hangingPunct="1"/>
            <a:r>
              <a:rPr lang="en-US" smtClean="0"/>
              <a:t>equity</a:t>
            </a:r>
          </a:p>
        </p:txBody>
      </p:sp>
      <p:sp>
        <p:nvSpPr>
          <p:cNvPr id="361476" name="Oval 4"/>
          <p:cNvSpPr>
            <a:spLocks noChangeArrowheads="1"/>
          </p:cNvSpPr>
          <p:nvPr/>
        </p:nvSpPr>
        <p:spPr bwMode="auto">
          <a:xfrm>
            <a:off x="609600" y="838200"/>
            <a:ext cx="3505200" cy="609600"/>
          </a:xfrm>
          <a:prstGeom prst="ellipse">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pPr algn="ctr">
              <a:spcBef>
                <a:spcPct val="0"/>
              </a:spcBef>
              <a:defRPr/>
            </a:pPr>
            <a:r>
              <a:rPr lang="en-US" sz="3600" b="0">
                <a:solidFill>
                  <a:srgbClr val="0066CC"/>
                </a:solidFill>
                <a:effectLst>
                  <a:outerShdw blurRad="38100" dist="38100" dir="2700000" algn="tl">
                    <a:srgbClr val="000000"/>
                  </a:outerShdw>
                </a:effectLst>
                <a:latin typeface="Arial Black" pitchFamily="34" charset="0"/>
              </a:rPr>
              <a:t> </a:t>
            </a:r>
            <a:r>
              <a:rPr lang="en-US" sz="3600" b="0">
                <a:solidFill>
                  <a:srgbClr val="F8F8F8"/>
                </a:solidFill>
                <a:effectLst>
                  <a:outerShdw blurRad="38100" dist="38100" dir="2700000" algn="tl">
                    <a:srgbClr val="000000"/>
                  </a:outerShdw>
                </a:effectLst>
                <a:latin typeface="Arial Black" pitchFamily="34" charset="0"/>
              </a:rPr>
              <a:t> </a:t>
            </a:r>
            <a:r>
              <a:rPr lang="en-US" sz="3600" b="0">
                <a:solidFill>
                  <a:srgbClr val="F8F8F8"/>
                </a:solidFill>
                <a:latin typeface="Arial Black" pitchFamily="34" charset="0"/>
              </a:rPr>
              <a:t>Key Terms</a:t>
            </a:r>
          </a:p>
        </p:txBody>
      </p:sp>
    </p:spTree>
  </p:cSld>
  <p:clrMapOvr>
    <a:masterClrMapping/>
  </p:clrMapOvr>
  <p:transition spd="med">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B8533C70-0B78-4911-AC3B-954C0F97F26E}" type="slidenum">
              <a:rPr lang="en-US">
                <a:solidFill>
                  <a:srgbClr val="107DBC"/>
                </a:solidFill>
              </a:rPr>
              <a:pPr>
                <a:defRPr/>
              </a:pPr>
              <a:t>62</a:t>
            </a:fld>
            <a:endParaRPr lang="en-US">
              <a:solidFill>
                <a:srgbClr val="107DBC"/>
              </a:solidFill>
            </a:endParaRPr>
          </a:p>
        </p:txBody>
      </p:sp>
      <p:sp>
        <p:nvSpPr>
          <p:cNvPr id="362498" name="Rectangle 2"/>
          <p:cNvSpPr>
            <a:spLocks noGrp="1" noChangeArrowheads="1"/>
          </p:cNvSpPr>
          <p:nvPr>
            <p:ph type="title"/>
          </p:nvPr>
        </p:nvSpPr>
        <p:spPr>
          <a:xfrm>
            <a:off x="228600" y="457200"/>
            <a:ext cx="7772400" cy="838200"/>
          </a:xfrm>
        </p:spPr>
        <p:txBody>
          <a:bodyPr/>
          <a:lstStyle/>
          <a:p>
            <a:pPr eaLnBrk="1" hangingPunct="1">
              <a:defRPr/>
            </a:pPr>
            <a:r>
              <a:rPr lang="en-US" sz="2800" smtClean="0"/>
              <a:t>What alternatives are there to purchasing a single-family home?</a:t>
            </a:r>
          </a:p>
        </p:txBody>
      </p:sp>
      <p:sp>
        <p:nvSpPr>
          <p:cNvPr id="67588" name="Rectangle 3"/>
          <p:cNvSpPr>
            <a:spLocks noGrp="1" noChangeArrowheads="1"/>
          </p:cNvSpPr>
          <p:nvPr>
            <p:ph type="body" idx="1"/>
          </p:nvPr>
        </p:nvSpPr>
        <p:spPr/>
        <p:txBody>
          <a:bodyPr/>
          <a:lstStyle/>
          <a:p>
            <a:pPr eaLnBrk="1" hangingPunct="1">
              <a:lnSpc>
                <a:spcPct val="90000"/>
              </a:lnSpc>
            </a:pPr>
            <a:r>
              <a:rPr lang="en-US" smtClean="0"/>
              <a:t>What responsibilities does a homeowner have for the upkeep of a home? </a:t>
            </a:r>
          </a:p>
          <a:p>
            <a:pPr lvl="1" eaLnBrk="1" hangingPunct="1">
              <a:lnSpc>
                <a:spcPct val="90000"/>
              </a:lnSpc>
            </a:pPr>
            <a:r>
              <a:rPr lang="en-US" smtClean="0"/>
              <a:t>Which of these responsibilities do renters also have?</a:t>
            </a:r>
          </a:p>
          <a:p>
            <a:pPr eaLnBrk="1" hangingPunct="1">
              <a:lnSpc>
                <a:spcPct val="90000"/>
              </a:lnSpc>
            </a:pPr>
            <a:r>
              <a:rPr lang="en-US" smtClean="0"/>
              <a:t>Are condominiums</a:t>
            </a:r>
          </a:p>
          <a:p>
            <a:pPr lvl="1" eaLnBrk="1" hangingPunct="1">
              <a:lnSpc>
                <a:spcPct val="90000"/>
              </a:lnSpc>
            </a:pPr>
            <a:r>
              <a:rPr lang="en-US" smtClean="0"/>
              <a:t>Single family dwellings?</a:t>
            </a:r>
          </a:p>
          <a:p>
            <a:pPr lvl="1" eaLnBrk="1" hangingPunct="1">
              <a:lnSpc>
                <a:spcPct val="90000"/>
              </a:lnSpc>
            </a:pPr>
            <a:r>
              <a:rPr lang="en-US" smtClean="0"/>
              <a:t>Townhouses?</a:t>
            </a:r>
          </a:p>
          <a:p>
            <a:pPr lvl="1" eaLnBrk="1" hangingPunct="1">
              <a:lnSpc>
                <a:spcPct val="90000"/>
              </a:lnSpc>
            </a:pPr>
            <a:r>
              <a:rPr lang="en-US" smtClean="0"/>
              <a:t>Apartments?</a:t>
            </a:r>
          </a:p>
          <a:p>
            <a:pPr eaLnBrk="1" hangingPunct="1">
              <a:lnSpc>
                <a:spcPct val="90000"/>
              </a:lnSpc>
            </a:pPr>
            <a:r>
              <a:rPr lang="en-US" smtClean="0"/>
              <a:t>What might be the benefits of owning a landominium?</a:t>
            </a:r>
          </a:p>
        </p:txBody>
      </p:sp>
    </p:spTree>
  </p:cSld>
  <p:clrMapOvr>
    <a:masterClrMapping/>
  </p:clrMapOvr>
  <p:transition spd="med">
    <p:cover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A08DCD59-F663-4AB9-BC66-3D552F49DADA}" type="slidenum">
              <a:rPr lang="en-US">
                <a:solidFill>
                  <a:srgbClr val="107DBC"/>
                </a:solidFill>
              </a:rPr>
              <a:pPr>
                <a:defRPr/>
              </a:pPr>
              <a:t>63</a:t>
            </a:fld>
            <a:endParaRPr lang="en-US">
              <a:solidFill>
                <a:srgbClr val="107DBC"/>
              </a:solidFill>
            </a:endParaRPr>
          </a:p>
        </p:txBody>
      </p:sp>
      <p:sp>
        <p:nvSpPr>
          <p:cNvPr id="363522"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1</a:t>
            </a:r>
          </a:p>
        </p:txBody>
      </p:sp>
      <p:sp>
        <p:nvSpPr>
          <p:cNvPr id="68612" name="Rectangle 3"/>
          <p:cNvSpPr>
            <a:spLocks noGrp="1" noChangeArrowheads="1"/>
          </p:cNvSpPr>
          <p:nvPr>
            <p:ph type="body" idx="1"/>
          </p:nvPr>
        </p:nvSpPr>
        <p:spPr>
          <a:xfrm>
            <a:off x="762000" y="990600"/>
            <a:ext cx="7391400" cy="4570413"/>
          </a:xfrm>
        </p:spPr>
        <p:txBody>
          <a:bodyPr/>
          <a:lstStyle/>
          <a:p>
            <a:pPr indent="-285750" eaLnBrk="1" hangingPunct="1">
              <a:lnSpc>
                <a:spcPct val="90000"/>
              </a:lnSpc>
              <a:buFont typeface="Wingdings" pitchFamily="2" charset="2"/>
              <a:buNone/>
            </a:pPr>
            <a:r>
              <a:rPr lang="en-US" smtClean="0"/>
              <a:t>   </a:t>
            </a:r>
            <a:r>
              <a:rPr lang="en-US" sz="2800" smtClean="0"/>
              <a:t>Last year, Burt paid a monthly condominium maintenance fee of $912. Fifteen percent of this fee covered his monthly property taxes. How much did Burt pay last year in property taxes on his condo?  </a:t>
            </a:r>
          </a:p>
        </p:txBody>
      </p:sp>
    </p:spTree>
  </p:cSld>
  <p:clrMapOvr>
    <a:masterClrMapping/>
  </p:clrMapOvr>
  <p:transition spd="med">
    <p:cover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636939BF-F826-46B4-AC92-28939B4BD9BA}" type="slidenum">
              <a:rPr lang="en-US">
                <a:solidFill>
                  <a:srgbClr val="107DBC"/>
                </a:solidFill>
              </a:rPr>
              <a:pPr>
                <a:defRPr/>
              </a:pPr>
              <a:t>64</a:t>
            </a:fld>
            <a:endParaRPr lang="en-US">
              <a:solidFill>
                <a:srgbClr val="107DBC"/>
              </a:solidFill>
            </a:endParaRPr>
          </a:p>
        </p:txBody>
      </p:sp>
      <p:sp>
        <p:nvSpPr>
          <p:cNvPr id="69635" name="Rectangle 2"/>
          <p:cNvSpPr>
            <a:spLocks noGrp="1" noChangeArrowheads="1"/>
          </p:cNvSpPr>
          <p:nvPr>
            <p:ph type="body" idx="1"/>
          </p:nvPr>
        </p:nvSpPr>
        <p:spPr>
          <a:xfrm>
            <a:off x="1066800" y="1020763"/>
            <a:ext cx="6477000" cy="3779837"/>
          </a:xfrm>
        </p:spPr>
        <p:txBody>
          <a:bodyPr/>
          <a:lstStyle/>
          <a:p>
            <a:pPr marL="0" indent="0" eaLnBrk="1" hangingPunct="1">
              <a:lnSpc>
                <a:spcPct val="90000"/>
              </a:lnSpc>
              <a:buFont typeface="Wingdings" pitchFamily="2" charset="2"/>
              <a:buNone/>
            </a:pPr>
            <a:r>
              <a:rPr lang="en-US" sz="2800" smtClean="0"/>
              <a:t>Maggie’s monthly maintenance fee is </a:t>
            </a:r>
            <a:r>
              <a:rPr lang="en-US" sz="2800" i="1" smtClean="0"/>
              <a:t>m</a:t>
            </a:r>
            <a:r>
              <a:rPr lang="en-US" sz="2800" smtClean="0"/>
              <a:t> dollars, of which 27% is tax deductible for property tax purposes. Express the annual property tax deduction algebraically.  </a:t>
            </a:r>
          </a:p>
        </p:txBody>
      </p:sp>
      <p:sp>
        <p:nvSpPr>
          <p:cNvPr id="6963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49A3757C-0FC7-4905-BBC6-EEF036B9CE7A}" type="slidenum">
              <a:rPr lang="en-US">
                <a:solidFill>
                  <a:srgbClr val="107DBC"/>
                </a:solidFill>
              </a:rPr>
              <a:pPr>
                <a:defRPr/>
              </a:pPr>
              <a:t>65</a:t>
            </a:fld>
            <a:endParaRPr lang="en-US">
              <a:solidFill>
                <a:srgbClr val="107DBC"/>
              </a:solidFill>
            </a:endParaRPr>
          </a:p>
        </p:txBody>
      </p:sp>
      <p:sp>
        <p:nvSpPr>
          <p:cNvPr id="365570" name="Rectangle 2"/>
          <p:cNvSpPr>
            <a:spLocks noGrp="1" noChangeArrowheads="1"/>
          </p:cNvSpPr>
          <p:nvPr>
            <p:ph type="title"/>
          </p:nvPr>
        </p:nvSpPr>
        <p:spPr>
          <a:xfrm>
            <a:off x="762000" y="457200"/>
            <a:ext cx="19812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2</a:t>
            </a:r>
          </a:p>
        </p:txBody>
      </p:sp>
      <p:sp>
        <p:nvSpPr>
          <p:cNvPr id="70660" name="Rectangle 3"/>
          <p:cNvSpPr>
            <a:spLocks noGrp="1" noChangeArrowheads="1"/>
          </p:cNvSpPr>
          <p:nvPr>
            <p:ph type="body" idx="1"/>
          </p:nvPr>
        </p:nvSpPr>
        <p:spPr>
          <a:xfrm>
            <a:off x="762000" y="990600"/>
            <a:ext cx="7543800" cy="4570413"/>
          </a:xfrm>
        </p:spPr>
        <p:txBody>
          <a:bodyPr/>
          <a:lstStyle/>
          <a:p>
            <a:pPr eaLnBrk="1" hangingPunct="1">
              <a:lnSpc>
                <a:spcPct val="90000"/>
              </a:lnSpc>
              <a:buFont typeface="Wingdings" pitchFamily="2" charset="2"/>
              <a:buNone/>
            </a:pPr>
            <a:r>
              <a:rPr lang="en-US" smtClean="0"/>
              <a:t>   </a:t>
            </a:r>
            <a:r>
              <a:rPr lang="en-US" sz="2800" smtClean="0"/>
              <a:t> The Seaford Cove Cooperative is owned by the shareholders. The co-op has a total of 50,000 shares. Janet has an apartment at Seaford Cove and owns 550 shares of the cooperative. What percentage of Seaford Cove does Janet own?  </a:t>
            </a:r>
          </a:p>
        </p:txBody>
      </p:sp>
    </p:spTree>
  </p:cSld>
  <p:clrMapOvr>
    <a:masterClrMapping/>
  </p:clrMapOvr>
  <p:transition spd="med">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40AD1E7-19ED-47AB-A056-DF9B83565045}" type="slidenum">
              <a:rPr lang="en-US">
                <a:solidFill>
                  <a:srgbClr val="107DBC"/>
                </a:solidFill>
              </a:rPr>
              <a:pPr>
                <a:defRPr/>
              </a:pPr>
              <a:t>66</a:t>
            </a:fld>
            <a:endParaRPr lang="en-US">
              <a:solidFill>
                <a:srgbClr val="107DBC"/>
              </a:solidFill>
            </a:endParaRPr>
          </a:p>
        </p:txBody>
      </p:sp>
      <p:sp>
        <p:nvSpPr>
          <p:cNvPr id="71683"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The Glen Oaks Village Co-op is represented by </a:t>
            </a:r>
            <a:r>
              <a:rPr lang="en-US" sz="2800" i="1" smtClean="0"/>
              <a:t>s</a:t>
            </a:r>
            <a:r>
              <a:rPr lang="en-US" sz="2800" smtClean="0"/>
              <a:t> shares. Sage owns </a:t>
            </a:r>
            <a:r>
              <a:rPr lang="en-US" sz="2800" i="1" smtClean="0"/>
              <a:t>r</a:t>
            </a:r>
            <a:r>
              <a:rPr lang="en-US" sz="2800" smtClean="0"/>
              <a:t> shares. Express the percent of shares he owns algebraically.  </a:t>
            </a:r>
          </a:p>
        </p:txBody>
      </p:sp>
      <p:sp>
        <p:nvSpPr>
          <p:cNvPr id="71684"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71685"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C1AA8119-0781-4100-9DED-E71F2D4E86DE}" type="slidenum">
              <a:rPr lang="en-US">
                <a:solidFill>
                  <a:srgbClr val="107DBC"/>
                </a:solidFill>
              </a:rPr>
              <a:pPr>
                <a:defRPr/>
              </a:pPr>
              <a:t>67</a:t>
            </a:fld>
            <a:endParaRPr lang="en-US">
              <a:solidFill>
                <a:srgbClr val="107DBC"/>
              </a:solidFill>
            </a:endParaRPr>
          </a:p>
        </p:txBody>
      </p:sp>
      <p:sp>
        <p:nvSpPr>
          <p:cNvPr id="36761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3</a:t>
            </a:r>
          </a:p>
        </p:txBody>
      </p:sp>
      <p:sp>
        <p:nvSpPr>
          <p:cNvPr id="72708" name="Rectangle 3"/>
          <p:cNvSpPr>
            <a:spLocks noGrp="1" noChangeArrowheads="1"/>
          </p:cNvSpPr>
          <p:nvPr>
            <p:ph type="body" idx="1"/>
          </p:nvPr>
        </p:nvSpPr>
        <p:spPr>
          <a:xfrm>
            <a:off x="762000" y="992188"/>
            <a:ext cx="7543800" cy="3960812"/>
          </a:xfrm>
        </p:spPr>
        <p:txBody>
          <a:bodyPr/>
          <a:lstStyle/>
          <a:p>
            <a:pPr indent="-285750" eaLnBrk="1" hangingPunct="1">
              <a:lnSpc>
                <a:spcPct val="90000"/>
              </a:lnSpc>
              <a:buFont typeface="Wingdings" pitchFamily="2" charset="2"/>
              <a:buNone/>
            </a:pPr>
            <a:r>
              <a:rPr lang="en-US" smtClean="0"/>
              <a:t>   </a:t>
            </a:r>
            <a:r>
              <a:rPr lang="en-US" sz="2400" smtClean="0"/>
              <a:t>Gary Larson’s job is relocating to a new city. He knows he will be there for at least 10 years. Gary is uncertain as to whether he should rent an apartment or buy a home for the time he will be working there. He knows that he eventually wants to return to his home city. Gary wants to compare the accumulated mortgage costs versus the accumulated rental costs before making a decision. Gary knows that he can afford a monthly rent of $2,500. If he buys, he can put $100,000 down and take out a $350,000 mortgage for 20 years with an APR of 6%. Create a spreadsheet similar to the one created in Lesson 8-4 to assist Gary in making the comparison.</a:t>
            </a:r>
            <a:r>
              <a:rPr lang="en-US" sz="2800" smtClean="0"/>
              <a:t>   </a:t>
            </a:r>
          </a:p>
        </p:txBody>
      </p:sp>
    </p:spTree>
  </p:cSld>
  <p:clrMapOvr>
    <a:masterClrMapping/>
  </p:clrMapOvr>
  <p:transition spd="med">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77F61B2F-8A57-4EF9-832B-99A677E51392}" type="slidenum">
              <a:rPr lang="en-US">
                <a:solidFill>
                  <a:srgbClr val="107DBC"/>
                </a:solidFill>
              </a:rPr>
              <a:pPr>
                <a:defRPr/>
              </a:pPr>
              <a:t>68</a:t>
            </a:fld>
            <a:endParaRPr lang="en-US">
              <a:solidFill>
                <a:srgbClr val="107DBC"/>
              </a:solidFill>
            </a:endParaRPr>
          </a:p>
        </p:txBody>
      </p:sp>
      <p:sp>
        <p:nvSpPr>
          <p:cNvPr id="7373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Make a list. What other yearly costs might Gary have to consider for making this decision?  </a:t>
            </a:r>
          </a:p>
        </p:txBody>
      </p:sp>
      <p:sp>
        <p:nvSpPr>
          <p:cNvPr id="7373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7373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A3F3E977-0AE7-4D9C-9A1F-C464FB282664}" type="slidenum">
              <a:rPr lang="en-US">
                <a:solidFill>
                  <a:srgbClr val="107DBC"/>
                </a:solidFill>
              </a:rPr>
              <a:pPr>
                <a:defRPr/>
              </a:pPr>
              <a:t>69</a:t>
            </a:fld>
            <a:endParaRPr lang="en-US">
              <a:solidFill>
                <a:srgbClr val="107DBC"/>
              </a:solidFill>
            </a:endParaRPr>
          </a:p>
        </p:txBody>
      </p:sp>
      <p:sp>
        <p:nvSpPr>
          <p:cNvPr id="369666"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4</a:t>
            </a:r>
          </a:p>
        </p:txBody>
      </p:sp>
      <p:sp>
        <p:nvSpPr>
          <p:cNvPr id="74756" name="Rectangle 3"/>
          <p:cNvSpPr>
            <a:spLocks noGrp="1" noChangeArrowheads="1"/>
          </p:cNvSpPr>
          <p:nvPr>
            <p:ph type="body" idx="1"/>
          </p:nvPr>
        </p:nvSpPr>
        <p:spPr>
          <a:xfrm>
            <a:off x="762000" y="992188"/>
            <a:ext cx="7086600" cy="4570412"/>
          </a:xfrm>
        </p:spPr>
        <p:txBody>
          <a:bodyPr/>
          <a:lstStyle/>
          <a:p>
            <a:pPr indent="-285750" eaLnBrk="1" hangingPunct="1">
              <a:lnSpc>
                <a:spcPct val="90000"/>
              </a:lnSpc>
              <a:buFont typeface="Wingdings" pitchFamily="2" charset="2"/>
              <a:buNone/>
            </a:pPr>
            <a:r>
              <a:rPr lang="en-US" smtClean="0"/>
              <a:t>   </a:t>
            </a:r>
            <a:r>
              <a:rPr lang="en-US" sz="2800" smtClean="0"/>
              <a:t>Jake and Gloria moved into an apartment and pay $1,900 rent per month. The landlord told them that the rent has increased 4.1% per year on average. Express the rent </a:t>
            </a:r>
            <a:r>
              <a:rPr lang="en-US" sz="2800" i="1" smtClean="0"/>
              <a:t>y</a:t>
            </a:r>
            <a:r>
              <a:rPr lang="en-US" sz="2800" smtClean="0"/>
              <a:t> as an exponential function of the number of years they rent the apartment and determine the amount rent will be when they renew their lease for year 14.   </a:t>
            </a:r>
          </a:p>
        </p:txBody>
      </p:sp>
    </p:spTree>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F3F31405-414A-4FA1-A14F-E83D58B126B9}" type="slidenum">
              <a:rPr lang="en-US">
                <a:solidFill>
                  <a:srgbClr val="107DBC"/>
                </a:solidFill>
              </a:rPr>
              <a:pPr>
                <a:defRPr/>
              </a:pPr>
              <a:t>7</a:t>
            </a:fld>
            <a:endParaRPr lang="en-US">
              <a:solidFill>
                <a:srgbClr val="107DBC"/>
              </a:solidFill>
            </a:endParaRPr>
          </a:p>
        </p:txBody>
      </p:sp>
      <p:sp>
        <p:nvSpPr>
          <p:cNvPr id="11267" name="Rectangle 3"/>
          <p:cNvSpPr>
            <a:spLocks noGrp="1" noChangeArrowheads="1"/>
          </p:cNvSpPr>
          <p:nvPr>
            <p:ph type="body" sz="half" idx="1"/>
          </p:nvPr>
        </p:nvSpPr>
        <p:spPr>
          <a:xfrm>
            <a:off x="762000" y="914400"/>
            <a:ext cx="7924800" cy="2438400"/>
          </a:xfrm>
        </p:spPr>
        <p:txBody>
          <a:bodyPr/>
          <a:lstStyle/>
          <a:p>
            <a:pPr eaLnBrk="1" hangingPunct="1">
              <a:lnSpc>
                <a:spcPct val="90000"/>
              </a:lnSpc>
              <a:buFont typeface="Wingdings" pitchFamily="2" charset="2"/>
              <a:buNone/>
            </a:pPr>
            <a:r>
              <a:rPr lang="en-US" sz="2800" smtClean="0"/>
              <a:t>    </a:t>
            </a:r>
            <a:r>
              <a:rPr lang="en-US" sz="2400" smtClean="0"/>
              <a:t>Rufus and Maria have both been offered new jobs in a different city. A real estate broker sent them a listing of apartments in their desired location showing the square footage in each apartment. Use linear regression analysis to determine if there is a correlation between the square footage of rental property and the amount charged for the monthly rent. What is the linear regression equation? Interpret the correlation coefficient.</a:t>
            </a:r>
          </a:p>
        </p:txBody>
      </p:sp>
      <p:sp>
        <p:nvSpPr>
          <p:cNvPr id="288774" name="Rectangle 6"/>
          <p:cNvSpPr>
            <a:spLocks noGrp="1" noChangeArrowheads="1"/>
          </p:cNvSpPr>
          <p:nvPr>
            <p:ph type="title"/>
          </p:nvPr>
        </p:nvSpPr>
        <p:spPr>
          <a:xfrm>
            <a:off x="762000" y="3048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2</a:t>
            </a:r>
          </a:p>
        </p:txBody>
      </p:sp>
      <p:pic>
        <p:nvPicPr>
          <p:cNvPr id="11269"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51563" t="39166" r="29166" b="23334"/>
          <a:stretch>
            <a:fillRect/>
          </a:stretch>
        </p:blipFill>
        <p:spPr>
          <a:xfrm>
            <a:off x="1219200" y="3429000"/>
            <a:ext cx="2590800" cy="281940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E9916A4E-A3EB-476A-82AC-865C77D1257B}" type="slidenum">
              <a:rPr lang="en-US">
                <a:solidFill>
                  <a:srgbClr val="107DBC"/>
                </a:solidFill>
              </a:rPr>
              <a:pPr>
                <a:defRPr/>
              </a:pPr>
              <a:t>70</a:t>
            </a:fld>
            <a:endParaRPr lang="en-US">
              <a:solidFill>
                <a:srgbClr val="107DBC"/>
              </a:solidFill>
            </a:endParaRPr>
          </a:p>
        </p:txBody>
      </p:sp>
      <p:sp>
        <p:nvSpPr>
          <p:cNvPr id="75779" name="Rectangle 2"/>
          <p:cNvSpPr>
            <a:spLocks noGrp="1" noChangeArrowheads="1"/>
          </p:cNvSpPr>
          <p:nvPr>
            <p:ph type="body" idx="1"/>
          </p:nvPr>
        </p:nvSpPr>
        <p:spPr>
          <a:xfrm>
            <a:off x="1066800" y="1020763"/>
            <a:ext cx="6934200" cy="3779837"/>
          </a:xfrm>
        </p:spPr>
        <p:txBody>
          <a:bodyPr/>
          <a:lstStyle/>
          <a:p>
            <a:pPr marL="0" indent="0" eaLnBrk="1" hangingPunct="1">
              <a:lnSpc>
                <a:spcPct val="90000"/>
              </a:lnSpc>
              <a:buFont typeface="Wingdings" pitchFamily="2" charset="2"/>
              <a:buNone/>
            </a:pPr>
            <a:r>
              <a:rPr lang="en-US" sz="2800" smtClean="0"/>
              <a:t>In Example 4, suppose that the rent goes up $60 per year. If </a:t>
            </a:r>
            <a:r>
              <a:rPr lang="en-US" sz="2800" i="1" smtClean="0"/>
              <a:t>y</a:t>
            </a:r>
            <a:r>
              <a:rPr lang="en-US" sz="2800" smtClean="0"/>
              <a:t> represents the rent and </a:t>
            </a:r>
            <a:r>
              <a:rPr lang="en-US" sz="2800" i="1" smtClean="0"/>
              <a:t>x</a:t>
            </a:r>
            <a:r>
              <a:rPr lang="en-US" sz="2800" smtClean="0"/>
              <a:t> represents the number of years, express Jake and Gloria’s rent as a function of </a:t>
            </a:r>
            <a:r>
              <a:rPr lang="en-US" sz="2800" i="1" smtClean="0"/>
              <a:t>x</a:t>
            </a:r>
            <a:r>
              <a:rPr lang="en-US" sz="2800" smtClean="0"/>
              <a:t>.  </a:t>
            </a:r>
          </a:p>
        </p:txBody>
      </p:sp>
      <p:sp>
        <p:nvSpPr>
          <p:cNvPr id="75780"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1A1729BC-8096-442B-84CF-266DD8A48C8E}" type="slidenum">
              <a:rPr lang="en-US">
                <a:solidFill>
                  <a:srgbClr val="107DBC"/>
                </a:solidFill>
              </a:rPr>
              <a:pPr>
                <a:defRPr/>
              </a:pPr>
              <a:t>71</a:t>
            </a:fld>
            <a:endParaRPr lang="en-US">
              <a:solidFill>
                <a:srgbClr val="107DBC"/>
              </a:solidFill>
            </a:endParaRPr>
          </a:p>
        </p:txBody>
      </p:sp>
      <p:sp>
        <p:nvSpPr>
          <p:cNvPr id="76803" name="Rectangle 2"/>
          <p:cNvSpPr>
            <a:spLocks noGrp="1" noChangeArrowheads="1"/>
          </p:cNvSpPr>
          <p:nvPr>
            <p:ph type="body" sz="half" idx="1"/>
          </p:nvPr>
        </p:nvSpPr>
        <p:spPr>
          <a:xfrm>
            <a:off x="762000" y="1066800"/>
            <a:ext cx="7924800" cy="1752600"/>
          </a:xfrm>
        </p:spPr>
        <p:txBody>
          <a:bodyPr/>
          <a:lstStyle/>
          <a:p>
            <a:pPr eaLnBrk="1" hangingPunct="1">
              <a:lnSpc>
                <a:spcPct val="90000"/>
              </a:lnSpc>
              <a:buFont typeface="Wingdings" pitchFamily="2" charset="2"/>
              <a:buNone/>
            </a:pPr>
            <a:r>
              <a:rPr lang="en-US" sz="2800" smtClean="0"/>
              <a:t>    The monthly rents for two-bedroom apartments at the luxury Cambridge Hall Apartments, for a 9-year period, are given in the table. Find and use an exponential regression equation to predict the rent in 2015.    </a:t>
            </a:r>
          </a:p>
        </p:txBody>
      </p:sp>
      <p:sp>
        <p:nvSpPr>
          <p:cNvPr id="457731" name="Rectangle 3"/>
          <p:cNvSpPr>
            <a:spLocks noGrp="1" noChangeArrowheads="1"/>
          </p:cNvSpPr>
          <p:nvPr>
            <p:ph type="title"/>
          </p:nvPr>
        </p:nvSpPr>
        <p:spPr>
          <a:xfrm>
            <a:off x="685800" y="457200"/>
            <a:ext cx="25146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mtClean="0"/>
              <a:t>EXAMPLE 5</a:t>
            </a:r>
          </a:p>
        </p:txBody>
      </p:sp>
      <p:pic>
        <p:nvPicPr>
          <p:cNvPr id="76805"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68230" t="26666" r="20833" b="40834"/>
          <a:stretch>
            <a:fillRect/>
          </a:stretch>
        </p:blipFill>
        <p:spPr>
          <a:xfrm>
            <a:off x="1219200" y="2819400"/>
            <a:ext cx="2286000" cy="3276600"/>
          </a:xfrm>
          <a:noFill/>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1794AF98-9E9D-44DD-A8CD-8E822BC770CB}" type="slidenum">
              <a:rPr lang="en-US">
                <a:solidFill>
                  <a:srgbClr val="107DBC"/>
                </a:solidFill>
              </a:rPr>
              <a:pPr>
                <a:defRPr/>
              </a:pPr>
              <a:t>72</a:t>
            </a:fld>
            <a:endParaRPr lang="en-US">
              <a:solidFill>
                <a:srgbClr val="107DBC"/>
              </a:solidFill>
            </a:endParaRPr>
          </a:p>
        </p:txBody>
      </p:sp>
      <p:sp>
        <p:nvSpPr>
          <p:cNvPr id="77827" name="Rectangle 2"/>
          <p:cNvSpPr>
            <a:spLocks noGrp="1" noChangeArrowheads="1"/>
          </p:cNvSpPr>
          <p:nvPr>
            <p:ph type="body" idx="1"/>
          </p:nvPr>
        </p:nvSpPr>
        <p:spPr>
          <a:xfrm>
            <a:off x="1066800" y="1020763"/>
            <a:ext cx="6705600" cy="3779837"/>
          </a:xfrm>
        </p:spPr>
        <p:txBody>
          <a:bodyPr/>
          <a:lstStyle/>
          <a:p>
            <a:pPr marL="0" indent="0" eaLnBrk="1" hangingPunct="1">
              <a:lnSpc>
                <a:spcPct val="90000"/>
              </a:lnSpc>
              <a:buFont typeface="Wingdings" pitchFamily="2" charset="2"/>
              <a:buNone/>
            </a:pPr>
            <a:r>
              <a:rPr lang="en-US" sz="2800" smtClean="0"/>
              <a:t>Examine the regression equation from Example 5. To the nearest tenth of a percent, what was the approximate annual rent increase at Cambridge Hall Apartments?  </a:t>
            </a:r>
          </a:p>
        </p:txBody>
      </p:sp>
      <p:sp>
        <p:nvSpPr>
          <p:cNvPr id="77828"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6F735F84-E275-4D0B-B993-F33E34C9D3E8}" type="slidenum">
              <a:rPr lang="en-US">
                <a:solidFill>
                  <a:srgbClr val="107DBC"/>
                </a:solidFill>
              </a:rPr>
              <a:pPr>
                <a:defRPr/>
              </a:pPr>
              <a:t>73</a:t>
            </a:fld>
            <a:endParaRPr lang="en-US">
              <a:solidFill>
                <a:srgbClr val="107DBC"/>
              </a:solidFill>
            </a:endParaRPr>
          </a:p>
        </p:txBody>
      </p:sp>
      <p:sp>
        <p:nvSpPr>
          <p:cNvPr id="47001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6</a:t>
            </a:r>
          </a:p>
        </p:txBody>
      </p:sp>
      <p:sp>
        <p:nvSpPr>
          <p:cNvPr id="78852" name="Rectangle 3"/>
          <p:cNvSpPr>
            <a:spLocks noGrp="1" noChangeArrowheads="1"/>
          </p:cNvSpPr>
          <p:nvPr>
            <p:ph type="body" idx="1"/>
          </p:nvPr>
        </p:nvSpPr>
        <p:spPr>
          <a:xfrm>
            <a:off x="762000" y="992188"/>
            <a:ext cx="7391400" cy="4570412"/>
          </a:xfrm>
        </p:spPr>
        <p:txBody>
          <a:bodyPr/>
          <a:lstStyle/>
          <a:p>
            <a:pPr indent="-285750" eaLnBrk="1" hangingPunct="1">
              <a:lnSpc>
                <a:spcPct val="90000"/>
              </a:lnSpc>
              <a:buFont typeface="Wingdings" pitchFamily="2" charset="2"/>
              <a:buNone/>
            </a:pPr>
            <a:r>
              <a:rPr lang="en-US" smtClean="0"/>
              <a:t>   </a:t>
            </a:r>
            <a:r>
              <a:rPr lang="en-US" sz="2800" smtClean="0"/>
              <a:t>In the 2000s the price of cooperative apartments soared, until the economic recession of 2009. In 1995, Ruth and Gino bought a co-op for $98,000. They borrowed $75,000 from the bank to buy their co-op. Years passed and they wanted to sell their co-op, but the price dipped to $61,000. Their equity was $6,744. If they sold the co-op, they would have to pay off the mortgage. How much money did they need to pay the bank back?   </a:t>
            </a:r>
          </a:p>
        </p:txBody>
      </p:sp>
    </p:spTree>
  </p:cSld>
  <p:clrMapOvr>
    <a:masterClrMapping/>
  </p:clrMapOvr>
  <p:transition spd="med">
    <p:cover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82D93C7D-BDD6-4547-A408-E33144A66D97}" type="slidenum">
              <a:rPr lang="en-US">
                <a:solidFill>
                  <a:srgbClr val="107DBC"/>
                </a:solidFill>
              </a:rPr>
              <a:pPr>
                <a:defRPr/>
              </a:pPr>
              <a:t>74</a:t>
            </a:fld>
            <a:endParaRPr lang="en-US">
              <a:solidFill>
                <a:srgbClr val="107DBC"/>
              </a:solidFill>
            </a:endParaRPr>
          </a:p>
        </p:txBody>
      </p:sp>
      <p:sp>
        <p:nvSpPr>
          <p:cNvPr id="79875" name="Rectangle 2"/>
          <p:cNvSpPr>
            <a:spLocks noGrp="1" noChangeArrowheads="1"/>
          </p:cNvSpPr>
          <p:nvPr>
            <p:ph type="body" idx="1"/>
          </p:nvPr>
        </p:nvSpPr>
        <p:spPr>
          <a:xfrm>
            <a:off x="1066800" y="1020763"/>
            <a:ext cx="7391400" cy="3779837"/>
          </a:xfrm>
        </p:spPr>
        <p:txBody>
          <a:bodyPr/>
          <a:lstStyle/>
          <a:p>
            <a:pPr marL="0" indent="0" eaLnBrk="1" hangingPunct="1">
              <a:lnSpc>
                <a:spcPct val="90000"/>
              </a:lnSpc>
              <a:buFont typeface="Wingdings" pitchFamily="2" charset="2"/>
              <a:buNone/>
            </a:pPr>
            <a:r>
              <a:rPr lang="en-US" sz="2800" smtClean="0"/>
              <a:t>Paul borrowed </a:t>
            </a:r>
            <a:r>
              <a:rPr lang="en-US" sz="2800" i="1" smtClean="0"/>
              <a:t>b</a:t>
            </a:r>
            <a:r>
              <a:rPr lang="en-US" sz="2800" smtClean="0"/>
              <a:t> dollars from a bank years ago when he bought his co-op for </a:t>
            </a:r>
            <a:r>
              <a:rPr lang="en-US" sz="2800" i="1" smtClean="0"/>
              <a:t>c</a:t>
            </a:r>
            <a:r>
              <a:rPr lang="en-US" sz="2800" smtClean="0"/>
              <a:t> dollars. He has built up equity and paid back </a:t>
            </a:r>
            <a:r>
              <a:rPr lang="en-US" sz="2800" i="1" smtClean="0"/>
              <a:t>d</a:t>
            </a:r>
            <a:r>
              <a:rPr lang="en-US" sz="2800" smtClean="0"/>
              <a:t> dollars towards his principal. The price dropped $23,000 since he bought it. Write an inequality that expresses the fact that the new, decreased price of the co-op is less than what Paul owes the bank.  </a:t>
            </a:r>
          </a:p>
        </p:txBody>
      </p:sp>
      <p:sp>
        <p:nvSpPr>
          <p:cNvPr id="79876"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79877"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5C352E05-FF40-4907-8A64-EEDBD0338878}" type="slidenum">
              <a:rPr lang="en-US">
                <a:solidFill>
                  <a:srgbClr val="107DBC"/>
                </a:solidFill>
              </a:rPr>
              <a:pPr>
                <a:defRPr/>
              </a:pPr>
              <a:t>8</a:t>
            </a:fld>
            <a:endParaRPr lang="en-US">
              <a:solidFill>
                <a:srgbClr val="107DBC"/>
              </a:solidFill>
            </a:endParaRPr>
          </a:p>
        </p:txBody>
      </p:sp>
      <p:sp>
        <p:nvSpPr>
          <p:cNvPr id="12291" name="Rectangle 2"/>
          <p:cNvSpPr>
            <a:spLocks noGrp="1" noChangeArrowheads="1"/>
          </p:cNvSpPr>
          <p:nvPr>
            <p:ph type="body" idx="1"/>
          </p:nvPr>
        </p:nvSpPr>
        <p:spPr>
          <a:xfrm>
            <a:off x="1066800" y="1020763"/>
            <a:ext cx="7162800" cy="3779837"/>
          </a:xfrm>
        </p:spPr>
        <p:txBody>
          <a:bodyPr/>
          <a:lstStyle/>
          <a:p>
            <a:pPr marL="0" indent="0" eaLnBrk="1" hangingPunct="1">
              <a:lnSpc>
                <a:spcPct val="90000"/>
              </a:lnSpc>
              <a:buFont typeface="Wingdings" pitchFamily="2" charset="2"/>
              <a:buNone/>
            </a:pPr>
            <a:r>
              <a:rPr lang="en-US" sz="2800" smtClean="0"/>
              <a:t>Based on Example 2, what is a good estimate for the amount of monthly rent charged for an 880-square foot apartment? </a:t>
            </a:r>
          </a:p>
        </p:txBody>
      </p:sp>
      <p:sp>
        <p:nvSpPr>
          <p:cNvPr id="12292" name="Rectangle 3"/>
          <p:cNvSpPr>
            <a:spLocks noChangeArrowheads="1"/>
          </p:cNvSpPr>
          <p:nvPr/>
        </p:nvSpPr>
        <p:spPr bwMode="auto">
          <a:xfrm>
            <a:off x="533400" y="457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rgbClr val="336600"/>
              </a:buClr>
              <a:buFont typeface="Wingdings 2" pitchFamily="18" charset="2"/>
              <a:buNone/>
            </a:pPr>
            <a:r>
              <a:rPr lang="en-US" sz="3000">
                <a:solidFill>
                  <a:schemeClr val="tx1"/>
                </a:solidFill>
                <a:latin typeface="Arial Narrow" pitchFamily="34" charset="0"/>
              </a:rPr>
              <a:t>CHECK </a:t>
            </a:r>
            <a:r>
              <a:rPr lang="en-US" sz="3000">
                <a:solidFill>
                  <a:schemeClr val="tx2"/>
                </a:solidFill>
                <a:latin typeface="Arial Narrow" pitchFamily="34" charset="0"/>
              </a:rPr>
              <a:t>YOUR UNDERSTANDING</a:t>
            </a:r>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l="16978" t="72749" r="81927" b="25250"/>
          <a:stretch>
            <a:fillRect/>
          </a:stretch>
        </p:blipFill>
        <p:spPr bwMode="auto">
          <a:xfrm>
            <a:off x="609600" y="533400"/>
            <a:ext cx="400050" cy="457200"/>
          </a:xfrm>
          <a:prstGeom prst="rect">
            <a:avLst/>
          </a:prstGeom>
          <a:noFill/>
          <a:ln>
            <a:noFill/>
          </a:ln>
          <a:effectLst/>
          <a:extLst>
            <a:ext uri="{909E8E84-426E-40DD-AFC4-6F175D3DCCD1}">
              <a14:hiddenFill xmlns:a14="http://schemas.microsoft.com/office/drawing/2010/main">
                <a:solidFill>
                  <a:srgbClr val="FFB871">
                    <a:alpha val="39999"/>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  </a:t>
            </a:r>
            <a:r>
              <a:rPr lang="en-US">
                <a:solidFill>
                  <a:srgbClr val="107DBC"/>
                </a:solidFill>
              </a:rPr>
              <a:t>Slide</a:t>
            </a:r>
            <a:r>
              <a:rPr lang="en-US" b="1">
                <a:solidFill>
                  <a:srgbClr val="107DBC"/>
                </a:solidFill>
                <a:effectLst>
                  <a:outerShdw blurRad="38100" dist="38100" dir="2700000" algn="tl">
                    <a:srgbClr val="FFFFFF"/>
                  </a:outerShdw>
                </a:effectLst>
              </a:rPr>
              <a:t> </a:t>
            </a:r>
            <a:fld id="{351786EC-91DF-4053-9E07-C1DC5321FC48}" type="slidenum">
              <a:rPr lang="en-US">
                <a:solidFill>
                  <a:srgbClr val="107DBC"/>
                </a:solidFill>
              </a:rPr>
              <a:pPr>
                <a:defRPr/>
              </a:pPr>
              <a:t>9</a:t>
            </a:fld>
            <a:endParaRPr lang="en-US">
              <a:solidFill>
                <a:srgbClr val="107DBC"/>
              </a:solidFill>
            </a:endParaRPr>
          </a:p>
        </p:txBody>
      </p:sp>
      <p:sp>
        <p:nvSpPr>
          <p:cNvPr id="254978" name="Rectangle 2"/>
          <p:cNvSpPr>
            <a:spLocks noGrp="1" noChangeArrowheads="1"/>
          </p:cNvSpPr>
          <p:nvPr>
            <p:ph type="title"/>
          </p:nvPr>
        </p:nvSpPr>
        <p:spPr>
          <a:xfrm>
            <a:off x="685800" y="457200"/>
            <a:ext cx="2209800" cy="533400"/>
          </a:xfrm>
          <a:solidFill>
            <a:srgbClr val="CC6600"/>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sz="2800" smtClean="0"/>
              <a:t>EXAMPLE 3</a:t>
            </a:r>
          </a:p>
        </p:txBody>
      </p:sp>
      <p:sp>
        <p:nvSpPr>
          <p:cNvPr id="13316" name="Rectangle 3"/>
          <p:cNvSpPr>
            <a:spLocks noGrp="1" noChangeArrowheads="1"/>
          </p:cNvSpPr>
          <p:nvPr>
            <p:ph type="body" idx="1"/>
          </p:nvPr>
        </p:nvSpPr>
        <p:spPr>
          <a:xfrm>
            <a:off x="762000" y="992188"/>
            <a:ext cx="7772400" cy="4570412"/>
          </a:xfrm>
        </p:spPr>
        <p:txBody>
          <a:bodyPr/>
          <a:lstStyle/>
          <a:p>
            <a:pPr indent="-285750" eaLnBrk="1" hangingPunct="1">
              <a:lnSpc>
                <a:spcPct val="90000"/>
              </a:lnSpc>
              <a:buFont typeface="Wingdings" pitchFamily="2" charset="2"/>
              <a:buNone/>
            </a:pPr>
            <a:r>
              <a:rPr lang="en-US" smtClean="0"/>
              <a:t>   </a:t>
            </a:r>
            <a:r>
              <a:rPr lang="en-US" sz="2800" smtClean="0"/>
              <a:t>Rufus and Maria paid a $200 application deposit for the 1,150- square foot apartment in Example 2. They are required to provide a credit report that costs $25 and pay a security deposit equal to one month’s rent. The landlord also requires the last month’s rent at the time of signing the lease. The broker charged 10% of the yearly rent. How much should they expect to pay to be able to move into the apartment?   </a:t>
            </a:r>
          </a:p>
        </p:txBody>
      </p:sp>
    </p:spTree>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2002-04-20">
  <a:themeElements>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fontScheme name="2002-04-20">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2002-04-2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2-04-2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2-04-2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2-04-2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2-04-2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2-04-2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2-04-2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02-04-20 8">
        <a:dk1>
          <a:srgbClr val="000000"/>
        </a:dk1>
        <a:lt1>
          <a:srgbClr val="E0EDF0"/>
        </a:lt1>
        <a:dk2>
          <a:srgbClr val="003366"/>
        </a:dk2>
        <a:lt2>
          <a:srgbClr val="808080"/>
        </a:lt2>
        <a:accent1>
          <a:srgbClr val="FFCC00"/>
        </a:accent1>
        <a:accent2>
          <a:srgbClr val="FF0000"/>
        </a:accent2>
        <a:accent3>
          <a:srgbClr val="EDF4F6"/>
        </a:accent3>
        <a:accent4>
          <a:srgbClr val="000000"/>
        </a:accent4>
        <a:accent5>
          <a:srgbClr val="FFE2AA"/>
        </a:accent5>
        <a:accent6>
          <a:srgbClr val="E70000"/>
        </a:accent6>
        <a:hlink>
          <a:srgbClr val="0066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rgbClr val="3C518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ts val="600"/>
          </a:spcBef>
          <a:spcAft>
            <a:spcPct val="0"/>
          </a:spcAft>
          <a:buClrTx/>
          <a:buSzTx/>
          <a:buFontTx/>
          <a:buNone/>
          <a:tabLst/>
          <a:defRPr kumimoji="0" lang="en-US" sz="3200" b="1" i="0" u="none" strike="noStrike" cap="none" normalizeH="0" baseline="0" smtClean="0">
            <a:ln>
              <a:noFill/>
            </a:ln>
            <a:solidFill>
              <a:srgbClr val="F7FAFB"/>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Data\Microsoft\Templates\2002-04-20.pot</Template>
  <TotalTime>3553</TotalTime>
  <Words>3826</Words>
  <Application>Microsoft Office PowerPoint</Application>
  <PresentationFormat>On-screen Show (4:3)</PresentationFormat>
  <Paragraphs>345</Paragraphs>
  <Slides>74</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74</vt:i4>
      </vt:variant>
    </vt:vector>
  </HeadingPairs>
  <TitlesOfParts>
    <vt:vector size="83" baseType="lpstr">
      <vt:lpstr>Arial</vt:lpstr>
      <vt:lpstr>Arial Narrow</vt:lpstr>
      <vt:lpstr>Wingdings</vt:lpstr>
      <vt:lpstr>Times New Roman</vt:lpstr>
      <vt:lpstr>Wingdings 2</vt:lpstr>
      <vt:lpstr>Arial Black</vt:lpstr>
      <vt:lpstr>2002-04-20</vt:lpstr>
      <vt:lpstr>Custom Design</vt:lpstr>
      <vt:lpstr>1_Custom Design</vt:lpstr>
      <vt:lpstr>INDEPENDENT LIVING</vt:lpstr>
      <vt:lpstr>8-1 FIND A PLACE TO LIVE</vt:lpstr>
      <vt:lpstr>PowerPoint Presentation</vt:lpstr>
      <vt:lpstr>Where will you live?</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8-2 READ A FLOOR PLAN</vt:lpstr>
      <vt:lpstr>PowerPoint Presentation</vt:lpstr>
      <vt:lpstr>How much space do I want? How much space do I need?</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lpstr>8-3 MORTGAGE APPLICATION PROCESS</vt:lpstr>
      <vt:lpstr>PowerPoint Presentation</vt:lpstr>
      <vt:lpstr>What do you need to know about mortgages?</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lpstr>8-4 PURCHASE A HOME</vt:lpstr>
      <vt:lpstr>PowerPoint Presentation</vt:lpstr>
      <vt:lpstr>What will the American dream cost you?</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lpstr>8-5 RENTALS, CONDOMINIUMS, AND COOPERATIVES</vt:lpstr>
      <vt:lpstr>PowerPoint Presentation</vt:lpstr>
      <vt:lpstr>What alternatives are there to purchasing a single-family home?</vt:lpstr>
      <vt:lpstr>Example 1</vt:lpstr>
      <vt:lpstr>PowerPoint Presentation</vt:lpstr>
      <vt:lpstr>Example 2</vt:lpstr>
      <vt:lpstr>PowerPoint Presentation</vt:lpstr>
      <vt:lpstr>EXAMPLE 3</vt:lpstr>
      <vt:lpstr>PowerPoint Presentation</vt:lpstr>
      <vt:lpstr>EXAMPLE 4</vt:lpstr>
      <vt:lpstr>PowerPoint Presentation</vt:lpstr>
      <vt:lpstr>EXAMPLE 5</vt:lpstr>
      <vt:lpstr>PowerPoint Presentation</vt:lpstr>
      <vt:lpstr>EXAMPLE 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Algebra</dc:title>
  <dc:creator>M. EPSTEIN</dc:creator>
  <cp:lastModifiedBy>Casey Gannon</cp:lastModifiedBy>
  <cp:revision>357</cp:revision>
  <cp:lastPrinted>2013-04-18T17:33:17Z</cp:lastPrinted>
  <dcterms:created xsi:type="dcterms:W3CDTF">2002-04-20T20:58:21Z</dcterms:created>
  <dcterms:modified xsi:type="dcterms:W3CDTF">2014-04-21T13:12:05Z</dcterms:modified>
</cp:coreProperties>
</file>