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1"/>
    <p:sldMasterId id="2147483663" r:id="rId2"/>
    <p:sldMasterId id="2147483664" r:id="rId3"/>
  </p:sldMasterIdLst>
  <p:notesMasterIdLst>
    <p:notesMasterId r:id="rId80"/>
  </p:notesMasterIdLst>
  <p:handoutMasterIdLst>
    <p:handoutMasterId r:id="rId81"/>
  </p:handoutMasterIdLst>
  <p:sldIdLst>
    <p:sldId id="256" r:id="rId4"/>
    <p:sldId id="266" r:id="rId5"/>
    <p:sldId id="307" r:id="rId6"/>
    <p:sldId id="310" r:id="rId7"/>
    <p:sldId id="311" r:id="rId8"/>
    <p:sldId id="315" r:id="rId9"/>
    <p:sldId id="290" r:id="rId10"/>
    <p:sldId id="294" r:id="rId11"/>
    <p:sldId id="463" r:id="rId12"/>
    <p:sldId id="314" r:id="rId13"/>
    <p:sldId id="295" r:id="rId14"/>
    <p:sldId id="464" r:id="rId15"/>
    <p:sldId id="456" r:id="rId16"/>
    <p:sldId id="316" r:id="rId17"/>
    <p:sldId id="313" r:id="rId18"/>
    <p:sldId id="317" r:id="rId19"/>
    <p:sldId id="318" r:id="rId20"/>
    <p:sldId id="320" r:id="rId21"/>
    <p:sldId id="321" r:id="rId22"/>
    <p:sldId id="465" r:id="rId23"/>
    <p:sldId id="322" r:id="rId24"/>
    <p:sldId id="323" r:id="rId25"/>
    <p:sldId id="324" r:id="rId26"/>
    <p:sldId id="325" r:id="rId27"/>
    <p:sldId id="326" r:id="rId28"/>
    <p:sldId id="327" r:id="rId29"/>
    <p:sldId id="328" r:id="rId30"/>
    <p:sldId id="329" r:id="rId31"/>
    <p:sldId id="330" r:id="rId32"/>
    <p:sldId id="331" r:id="rId33"/>
    <p:sldId id="332" r:id="rId34"/>
    <p:sldId id="457" r:id="rId35"/>
    <p:sldId id="458" r:id="rId36"/>
    <p:sldId id="459" r:id="rId37"/>
    <p:sldId id="460" r:id="rId38"/>
    <p:sldId id="334" r:id="rId39"/>
    <p:sldId id="337" r:id="rId40"/>
    <p:sldId id="338" r:id="rId41"/>
    <p:sldId id="339" r:id="rId42"/>
    <p:sldId id="340" r:id="rId43"/>
    <p:sldId id="341" r:id="rId44"/>
    <p:sldId id="342" r:id="rId45"/>
    <p:sldId id="343" r:id="rId46"/>
    <p:sldId id="344" r:id="rId47"/>
    <p:sldId id="345" r:id="rId48"/>
    <p:sldId id="346" r:id="rId49"/>
    <p:sldId id="347" r:id="rId50"/>
    <p:sldId id="348" r:id="rId51"/>
    <p:sldId id="349" r:id="rId52"/>
    <p:sldId id="461" r:id="rId53"/>
    <p:sldId id="462" r:id="rId54"/>
    <p:sldId id="354" r:id="rId55"/>
    <p:sldId id="355" r:id="rId56"/>
    <p:sldId id="467" r:id="rId57"/>
    <p:sldId id="356" r:id="rId58"/>
    <p:sldId id="357" r:id="rId59"/>
    <p:sldId id="466" r:id="rId60"/>
    <p:sldId id="358" r:id="rId61"/>
    <p:sldId id="359" r:id="rId62"/>
    <p:sldId id="360" r:id="rId63"/>
    <p:sldId id="361" r:id="rId64"/>
    <p:sldId id="362" r:id="rId65"/>
    <p:sldId id="363" r:id="rId66"/>
    <p:sldId id="364" r:id="rId67"/>
    <p:sldId id="368" r:id="rId68"/>
    <p:sldId id="371" r:id="rId69"/>
    <p:sldId id="372" r:id="rId70"/>
    <p:sldId id="373" r:id="rId71"/>
    <p:sldId id="374" r:id="rId72"/>
    <p:sldId id="375" r:id="rId73"/>
    <p:sldId id="376" r:id="rId74"/>
    <p:sldId id="377" r:id="rId75"/>
    <p:sldId id="378" r:id="rId76"/>
    <p:sldId id="379" r:id="rId77"/>
    <p:sldId id="380" r:id="rId78"/>
    <p:sldId id="381" r:id="rId79"/>
  </p:sldIdLst>
  <p:sldSz cx="9144000" cy="6858000" type="screen4x3"/>
  <p:notesSz cx="7010400" cy="9296400"/>
  <p:embeddedFontLst>
    <p:embeddedFont>
      <p:font typeface="Arial Narrow" pitchFamily="34" charset="0"/>
      <p:regular r:id="rId82"/>
      <p:bold r:id="rId83"/>
      <p:italic r:id="rId84"/>
      <p:boldItalic r:id="rId85"/>
    </p:embeddedFont>
    <p:embeddedFont>
      <p:font typeface="Wingdings 2" pitchFamily="18" charset="2"/>
      <p:regular r:id="rId86"/>
    </p:embeddedFont>
    <p:embeddedFont>
      <p:font typeface="Cambria Math" pitchFamily="18" charset="0"/>
      <p:regular r:id="rId87"/>
    </p:embeddedFont>
    <p:embeddedFont>
      <p:font typeface="Arial Black" pitchFamily="34" charset="0"/>
      <p:bold r:id="rId88"/>
    </p:embeddedFont>
    <p:embeddedFont>
      <p:font typeface="Juice ITC" pitchFamily="82" charset="0"/>
      <p:regular r:id="rId89"/>
    </p:embeddedFont>
  </p:embeddedFontLst>
  <p:defaultTextStyle>
    <a:defPPr>
      <a:defRPr lang="en-US"/>
    </a:defPPr>
    <a:lvl1pPr algn="l" rtl="0" fontAlgn="base">
      <a:spcBef>
        <a:spcPts val="600"/>
      </a:spcBef>
      <a:spcAft>
        <a:spcPct val="0"/>
      </a:spcAft>
      <a:defRPr sz="3200" b="1" kern="1200">
        <a:solidFill>
          <a:srgbClr val="F7FAFB"/>
        </a:solidFill>
        <a:latin typeface="Arial" charset="0"/>
        <a:ea typeface="+mn-ea"/>
        <a:cs typeface="+mn-cs"/>
      </a:defRPr>
    </a:lvl1pPr>
    <a:lvl2pPr marL="457200" algn="l" rtl="0" fontAlgn="base">
      <a:spcBef>
        <a:spcPts val="600"/>
      </a:spcBef>
      <a:spcAft>
        <a:spcPct val="0"/>
      </a:spcAft>
      <a:defRPr sz="3200" b="1" kern="1200">
        <a:solidFill>
          <a:srgbClr val="F7FAFB"/>
        </a:solidFill>
        <a:latin typeface="Arial" charset="0"/>
        <a:ea typeface="+mn-ea"/>
        <a:cs typeface="+mn-cs"/>
      </a:defRPr>
    </a:lvl2pPr>
    <a:lvl3pPr marL="914400" algn="l" rtl="0" fontAlgn="base">
      <a:spcBef>
        <a:spcPts val="600"/>
      </a:spcBef>
      <a:spcAft>
        <a:spcPct val="0"/>
      </a:spcAft>
      <a:defRPr sz="3200" b="1" kern="1200">
        <a:solidFill>
          <a:srgbClr val="F7FAFB"/>
        </a:solidFill>
        <a:latin typeface="Arial" charset="0"/>
        <a:ea typeface="+mn-ea"/>
        <a:cs typeface="+mn-cs"/>
      </a:defRPr>
    </a:lvl3pPr>
    <a:lvl4pPr marL="1371600" algn="l" rtl="0" fontAlgn="base">
      <a:spcBef>
        <a:spcPts val="600"/>
      </a:spcBef>
      <a:spcAft>
        <a:spcPct val="0"/>
      </a:spcAft>
      <a:defRPr sz="3200" b="1" kern="1200">
        <a:solidFill>
          <a:srgbClr val="F7FAFB"/>
        </a:solidFill>
        <a:latin typeface="Arial" charset="0"/>
        <a:ea typeface="+mn-ea"/>
        <a:cs typeface="+mn-cs"/>
      </a:defRPr>
    </a:lvl4pPr>
    <a:lvl5pPr marL="1828800" algn="l" rtl="0" fontAlgn="base">
      <a:spcBef>
        <a:spcPts val="600"/>
      </a:spcBef>
      <a:spcAft>
        <a:spcPct val="0"/>
      </a:spcAft>
      <a:defRPr sz="3200" b="1" kern="1200">
        <a:solidFill>
          <a:srgbClr val="F7FAFB"/>
        </a:solidFill>
        <a:latin typeface="Arial" charset="0"/>
        <a:ea typeface="+mn-ea"/>
        <a:cs typeface="+mn-cs"/>
      </a:defRPr>
    </a:lvl5pPr>
    <a:lvl6pPr marL="2286000" algn="l" defTabSz="914400" rtl="0" eaLnBrk="1" latinLnBrk="0" hangingPunct="1">
      <a:defRPr sz="3200" b="1" kern="1200">
        <a:solidFill>
          <a:srgbClr val="F7FAFB"/>
        </a:solidFill>
        <a:latin typeface="Arial" charset="0"/>
        <a:ea typeface="+mn-ea"/>
        <a:cs typeface="+mn-cs"/>
      </a:defRPr>
    </a:lvl6pPr>
    <a:lvl7pPr marL="2743200" algn="l" defTabSz="914400" rtl="0" eaLnBrk="1" latinLnBrk="0" hangingPunct="1">
      <a:defRPr sz="3200" b="1" kern="1200">
        <a:solidFill>
          <a:srgbClr val="F7FAFB"/>
        </a:solidFill>
        <a:latin typeface="Arial" charset="0"/>
        <a:ea typeface="+mn-ea"/>
        <a:cs typeface="+mn-cs"/>
      </a:defRPr>
    </a:lvl7pPr>
    <a:lvl8pPr marL="3200400" algn="l" defTabSz="914400" rtl="0" eaLnBrk="1" latinLnBrk="0" hangingPunct="1">
      <a:defRPr sz="3200" b="1" kern="1200">
        <a:solidFill>
          <a:srgbClr val="F7FAFB"/>
        </a:solidFill>
        <a:latin typeface="Arial" charset="0"/>
        <a:ea typeface="+mn-ea"/>
        <a:cs typeface="+mn-cs"/>
      </a:defRPr>
    </a:lvl8pPr>
    <a:lvl9pPr marL="3657600" algn="l" defTabSz="914400" rtl="0" eaLnBrk="1" latinLnBrk="0" hangingPunct="1">
      <a:defRPr sz="3200" b="1" kern="1200">
        <a:solidFill>
          <a:srgbClr val="F7FAFB"/>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800080"/>
    <a:srgbClr val="660066"/>
    <a:srgbClr val="B9CD79"/>
    <a:srgbClr val="CC6600"/>
    <a:srgbClr val="ECB928"/>
    <a:srgbClr val="F8F8F8"/>
    <a:srgbClr val="9FBB48"/>
    <a:srgbClr val="A5CB2A"/>
    <a:srgbClr val="A5C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3784" autoAdjust="0"/>
    <p:restoredTop sz="99681" autoAdjust="0"/>
  </p:normalViewPr>
  <p:slideViewPr>
    <p:cSldViewPr>
      <p:cViewPr varScale="1">
        <p:scale>
          <a:sx n="77" d="100"/>
          <a:sy n="77" d="100"/>
        </p:scale>
        <p:origin x="-84" y="-786"/>
      </p:cViewPr>
      <p:guideLst>
        <p:guide orient="horz" pos="1536"/>
        <p:guide pos="2880"/>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3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font" Target="fonts/font3.fntdata"/><Relationship Id="rId89" Type="http://schemas.openxmlformats.org/officeDocument/2006/relationships/font" Target="fonts/font8.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font" Target="fonts/font6.fntdata"/><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font" Target="fonts/font1.fntdata"/><Relationship Id="rId90"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font" Target="fonts/font4.fntdata"/><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spcBef>
                <a:spcPct val="0"/>
              </a:spcBef>
              <a:defRPr sz="1200" b="0">
                <a:solidFill>
                  <a:schemeClr val="tx1"/>
                </a:solidFill>
                <a:effectLst/>
                <a:latin typeface="Times New Roman" pitchFamily="18" charset="0"/>
              </a:defRPr>
            </a:lvl1pPr>
          </a:lstStyle>
          <a:p>
            <a:pPr>
              <a:defRPr/>
            </a:pPr>
            <a:r>
              <a:rPr lang="en-US" dirty="0"/>
              <a:t>Employment Basics</a:t>
            </a:r>
          </a:p>
        </p:txBody>
      </p:sp>
      <p:sp>
        <p:nvSpPr>
          <p:cNvPr id="83971"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spcBef>
                <a:spcPct val="0"/>
              </a:spcBef>
              <a:defRPr sz="1200" b="0">
                <a:solidFill>
                  <a:schemeClr val="tx1"/>
                </a:solidFill>
                <a:effectLst/>
                <a:latin typeface="Times New Roman" pitchFamily="18" charset="0"/>
              </a:defRPr>
            </a:lvl1pPr>
          </a:lstStyle>
          <a:p>
            <a:pPr>
              <a:defRPr/>
            </a:pPr>
            <a:fld id="{28E1A5C5-C0A2-4AF1-BAC5-0C9EDEB120A2}" type="datetime1">
              <a:rPr lang="en-US"/>
              <a:pPr>
                <a:defRPr/>
              </a:pPr>
              <a:t>3/6/2014</a:t>
            </a:fld>
            <a:endParaRPr lang="en-US" dirty="0"/>
          </a:p>
        </p:txBody>
      </p:sp>
      <p:sp>
        <p:nvSpPr>
          <p:cNvPr id="83972"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spcBef>
                <a:spcPct val="0"/>
              </a:spcBef>
              <a:defRPr sz="1200" b="0">
                <a:solidFill>
                  <a:schemeClr val="tx1"/>
                </a:solidFill>
                <a:effectLst/>
                <a:latin typeface="Times New Roman" pitchFamily="18" charset="0"/>
              </a:defRPr>
            </a:lvl1pPr>
          </a:lstStyle>
          <a:p>
            <a:pPr>
              <a:defRPr/>
            </a:pPr>
            <a:r>
              <a:rPr lang="en-US" dirty="0"/>
              <a:t>Chapter 6</a:t>
            </a:r>
          </a:p>
        </p:txBody>
      </p:sp>
      <p:sp>
        <p:nvSpPr>
          <p:cNvPr id="83973"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spcBef>
                <a:spcPct val="0"/>
              </a:spcBef>
              <a:defRPr sz="1200" b="0">
                <a:solidFill>
                  <a:schemeClr val="tx1"/>
                </a:solidFill>
                <a:effectLst/>
                <a:latin typeface="Times New Roman" pitchFamily="18" charset="0"/>
              </a:defRPr>
            </a:lvl1pPr>
          </a:lstStyle>
          <a:p>
            <a:pPr>
              <a:defRPr/>
            </a:pPr>
            <a:fld id="{44DCA13F-EA32-4CEB-A2E9-E500855AE544}" type="slidenum">
              <a:rPr lang="en-US"/>
              <a:pPr>
                <a:defRPr/>
              </a:pPr>
              <a:t>‹#›</a:t>
            </a:fld>
            <a:endParaRPr lang="en-US" dirty="0"/>
          </a:p>
        </p:txBody>
      </p:sp>
    </p:spTree>
    <p:extLst>
      <p:ext uri="{BB962C8B-B14F-4D97-AF65-F5344CB8AC3E}">
        <p14:creationId xmlns:p14="http://schemas.microsoft.com/office/powerpoint/2010/main" val="37985627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spcBef>
                <a:spcPct val="0"/>
              </a:spcBef>
              <a:defRPr sz="1200" b="0">
                <a:solidFill>
                  <a:schemeClr val="tx1"/>
                </a:solidFill>
                <a:effectLst/>
                <a:latin typeface="Times New Roman" pitchFamily="18" charset="0"/>
              </a:defRPr>
            </a:lvl1pPr>
          </a:lstStyle>
          <a:p>
            <a:pPr>
              <a:defRPr/>
            </a:pPr>
            <a:r>
              <a:rPr lang="en-US" dirty="0"/>
              <a:t>Employment Basics</a:t>
            </a:r>
          </a:p>
        </p:txBody>
      </p:sp>
      <p:sp>
        <p:nvSpPr>
          <p:cNvPr id="73731"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spcBef>
                <a:spcPct val="0"/>
              </a:spcBef>
              <a:defRPr sz="1200" b="0">
                <a:solidFill>
                  <a:schemeClr val="tx1"/>
                </a:solidFill>
                <a:effectLst/>
                <a:latin typeface="Times New Roman" pitchFamily="18" charset="0"/>
              </a:defRPr>
            </a:lvl1pPr>
          </a:lstStyle>
          <a:p>
            <a:pPr>
              <a:defRPr/>
            </a:pPr>
            <a:fld id="{F058C0B7-8B07-493E-AADF-EB23BD9CB999}" type="datetime1">
              <a:rPr lang="en-US"/>
              <a:pPr>
                <a:defRPr/>
              </a:pPr>
              <a:t>3/6/2014</a:t>
            </a:fld>
            <a:endParaRPr lang="en-US" dirty="0"/>
          </a:p>
        </p:txBody>
      </p:sp>
      <p:sp>
        <p:nvSpPr>
          <p:cNvPr id="788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3733" name="Rectangle 5"/>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3734"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spcBef>
                <a:spcPct val="0"/>
              </a:spcBef>
              <a:defRPr sz="1200" b="0">
                <a:solidFill>
                  <a:schemeClr val="tx1"/>
                </a:solidFill>
                <a:effectLst/>
                <a:latin typeface="Times New Roman" pitchFamily="18" charset="0"/>
              </a:defRPr>
            </a:lvl1pPr>
          </a:lstStyle>
          <a:p>
            <a:pPr>
              <a:defRPr/>
            </a:pPr>
            <a:r>
              <a:rPr lang="en-US" dirty="0"/>
              <a:t>Chapter 6</a:t>
            </a:r>
          </a:p>
        </p:txBody>
      </p:sp>
      <p:sp>
        <p:nvSpPr>
          <p:cNvPr id="73735"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spcBef>
                <a:spcPct val="0"/>
              </a:spcBef>
              <a:defRPr sz="1200" b="0">
                <a:solidFill>
                  <a:schemeClr val="tx1"/>
                </a:solidFill>
                <a:effectLst/>
                <a:latin typeface="Times New Roman" pitchFamily="18" charset="0"/>
              </a:defRPr>
            </a:lvl1pPr>
          </a:lstStyle>
          <a:p>
            <a:pPr>
              <a:defRPr/>
            </a:pPr>
            <a:fld id="{5F6938C5-5DEB-4967-A1FB-568A358B7F4E}" type="slidenum">
              <a:rPr lang="en-US"/>
              <a:pPr>
                <a:defRPr/>
              </a:pPr>
              <a:t>‹#›</a:t>
            </a:fld>
            <a:endParaRPr lang="en-US" dirty="0"/>
          </a:p>
        </p:txBody>
      </p:sp>
    </p:spTree>
    <p:extLst>
      <p:ext uri="{BB962C8B-B14F-4D97-AF65-F5344CB8AC3E}">
        <p14:creationId xmlns:p14="http://schemas.microsoft.com/office/powerpoint/2010/main" val="246070846"/>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r>
              <a:rPr lang="en-US" sz="1200" b="0" dirty="0" smtClean="0">
                <a:solidFill>
                  <a:schemeClr val="tx1"/>
                </a:solidFill>
                <a:latin typeface="Times New Roman" pitchFamily="18" charset="0"/>
              </a:rPr>
              <a:t>Employment Basics</a:t>
            </a:r>
          </a:p>
        </p:txBody>
      </p:sp>
      <p:sp>
        <p:nvSpPr>
          <p:cNvPr id="79875" name="Rectangle 3"/>
          <p:cNvSpPr>
            <a:spLocks noGrp="1" noChangeArrowheads="1"/>
          </p:cNvSpPr>
          <p:nvPr>
            <p:ph type="dt" sz="quarter" idx="1"/>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fld id="{D988BD20-6203-4A38-9F1F-08C0E76393AA}" type="datetime1">
              <a:rPr lang="en-US" sz="1200" b="0" smtClean="0">
                <a:solidFill>
                  <a:schemeClr val="tx1"/>
                </a:solidFill>
                <a:latin typeface="Times New Roman" pitchFamily="18" charset="0"/>
              </a:rPr>
              <a:pPr eaLnBrk="1" hangingPunct="1"/>
              <a:t>3/6/2014</a:t>
            </a:fld>
            <a:endParaRPr lang="en-US" sz="1200" b="0" dirty="0" smtClean="0">
              <a:solidFill>
                <a:schemeClr val="tx1"/>
              </a:solidFill>
              <a:latin typeface="Times New Roman" pitchFamily="18" charset="0"/>
            </a:endParaRPr>
          </a:p>
        </p:txBody>
      </p:sp>
      <p:sp>
        <p:nvSpPr>
          <p:cNvPr id="79876" name="Rectangle 6"/>
          <p:cNvSpPr>
            <a:spLocks noGrp="1" noChangeArrowheads="1"/>
          </p:cNvSpPr>
          <p:nvPr>
            <p:ph type="ftr" sz="quarter" idx="4"/>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r>
              <a:rPr lang="en-US" sz="1200" b="0" dirty="0" smtClean="0">
                <a:solidFill>
                  <a:schemeClr val="tx1"/>
                </a:solidFill>
                <a:latin typeface="Times New Roman" pitchFamily="18" charset="0"/>
              </a:rPr>
              <a:t>Chapter 6</a:t>
            </a:r>
          </a:p>
        </p:txBody>
      </p:sp>
      <p:sp>
        <p:nvSpPr>
          <p:cNvPr id="79877" name="Rectangle 7"/>
          <p:cNvSpPr>
            <a:spLocks noGrp="1" noChangeArrowheads="1"/>
          </p:cNvSpPr>
          <p:nvPr>
            <p:ph type="sldNum" sz="quarter" idx="5"/>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fld id="{776D210D-AA31-4DD7-8A78-554A969C9146}" type="slidenum">
              <a:rPr lang="en-US" sz="1200" b="0" smtClean="0">
                <a:solidFill>
                  <a:schemeClr val="tx1"/>
                </a:solidFill>
                <a:latin typeface="Times New Roman" pitchFamily="18" charset="0"/>
              </a:rPr>
              <a:pPr eaLnBrk="1" hangingPunct="1"/>
              <a:t>1</a:t>
            </a:fld>
            <a:endParaRPr lang="en-US" sz="1200" b="0" dirty="0" smtClean="0">
              <a:solidFill>
                <a:schemeClr val="tx1"/>
              </a:solidFill>
              <a:latin typeface="Times New Roman" pitchFamily="18" charset="0"/>
            </a:endParaRPr>
          </a:p>
        </p:txBody>
      </p:sp>
      <p:sp>
        <p:nvSpPr>
          <p:cNvPr id="79878" name="Rectangle 2"/>
          <p:cNvSpPr>
            <a:spLocks noGrp="1" noRot="1" noChangeAspect="1" noChangeArrowheads="1" noTextEdit="1"/>
          </p:cNvSpPr>
          <p:nvPr>
            <p:ph type="sldImg"/>
          </p:nvPr>
        </p:nvSpPr>
        <p:spPr>
          <a:ln/>
        </p:spPr>
      </p:sp>
      <p:sp>
        <p:nvSpPr>
          <p:cNvPr id="79879"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r>
              <a:rPr lang="en-US" sz="1200" b="0" dirty="0" smtClean="0">
                <a:solidFill>
                  <a:schemeClr val="tx1"/>
                </a:solidFill>
                <a:latin typeface="Times New Roman" pitchFamily="18" charset="0"/>
              </a:rPr>
              <a:t>Employment Basics</a:t>
            </a:r>
          </a:p>
        </p:txBody>
      </p:sp>
      <p:sp>
        <p:nvSpPr>
          <p:cNvPr id="80899" name="Rectangle 3"/>
          <p:cNvSpPr>
            <a:spLocks noGrp="1" noChangeArrowheads="1"/>
          </p:cNvSpPr>
          <p:nvPr>
            <p:ph type="dt" sz="quarter" idx="1"/>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fld id="{0B1A3003-9BC5-4315-A7A5-EB11E4E6C9F7}" type="datetime1">
              <a:rPr lang="en-US" sz="1200" b="0" smtClean="0">
                <a:solidFill>
                  <a:schemeClr val="tx1"/>
                </a:solidFill>
                <a:latin typeface="Times New Roman" pitchFamily="18" charset="0"/>
              </a:rPr>
              <a:pPr eaLnBrk="1" hangingPunct="1"/>
              <a:t>3/6/2014</a:t>
            </a:fld>
            <a:endParaRPr lang="en-US" sz="1200" b="0" dirty="0" smtClean="0">
              <a:solidFill>
                <a:schemeClr val="tx1"/>
              </a:solidFill>
              <a:latin typeface="Times New Roman" pitchFamily="18" charset="0"/>
            </a:endParaRPr>
          </a:p>
        </p:txBody>
      </p:sp>
      <p:sp>
        <p:nvSpPr>
          <p:cNvPr id="80900" name="Rectangle 6"/>
          <p:cNvSpPr>
            <a:spLocks noGrp="1" noChangeArrowheads="1"/>
          </p:cNvSpPr>
          <p:nvPr>
            <p:ph type="ftr" sz="quarter" idx="4"/>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r>
              <a:rPr lang="en-US" sz="1200" b="0" dirty="0" smtClean="0">
                <a:solidFill>
                  <a:schemeClr val="tx1"/>
                </a:solidFill>
                <a:latin typeface="Times New Roman" pitchFamily="18" charset="0"/>
              </a:rPr>
              <a:t>Chapter 6</a:t>
            </a:r>
          </a:p>
        </p:txBody>
      </p:sp>
      <p:sp>
        <p:nvSpPr>
          <p:cNvPr id="80901" name="Rectangle 7"/>
          <p:cNvSpPr>
            <a:spLocks noGrp="1" noChangeArrowheads="1"/>
          </p:cNvSpPr>
          <p:nvPr>
            <p:ph type="sldNum" sz="quarter" idx="5"/>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fld id="{EDF58745-50C5-40D4-9470-3B14B1F49A75}" type="slidenum">
              <a:rPr lang="en-US" sz="1200" b="0" smtClean="0">
                <a:solidFill>
                  <a:schemeClr val="tx1"/>
                </a:solidFill>
                <a:latin typeface="Times New Roman" pitchFamily="18" charset="0"/>
              </a:rPr>
              <a:pPr eaLnBrk="1" hangingPunct="1"/>
              <a:t>2</a:t>
            </a:fld>
            <a:endParaRPr lang="en-US" sz="1200" b="0" dirty="0" smtClean="0">
              <a:solidFill>
                <a:schemeClr val="tx1"/>
              </a:solidFill>
              <a:latin typeface="Times New Roman" pitchFamily="18" charset="0"/>
            </a:endParaRPr>
          </a:p>
        </p:txBody>
      </p:sp>
      <p:sp>
        <p:nvSpPr>
          <p:cNvPr id="80902" name="Rectangle 2"/>
          <p:cNvSpPr>
            <a:spLocks noGrp="1" noRot="1" noChangeAspect="1" noChangeArrowheads="1" noTextEdit="1"/>
          </p:cNvSpPr>
          <p:nvPr>
            <p:ph type="sldImg"/>
          </p:nvPr>
        </p:nvSpPr>
        <p:spPr>
          <a:ln/>
        </p:spPr>
      </p:sp>
      <p:sp>
        <p:nvSpPr>
          <p:cNvPr id="80903"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r>
              <a:rPr lang="en-US" sz="1200" b="0" dirty="0" smtClean="0">
                <a:solidFill>
                  <a:schemeClr val="tx1"/>
                </a:solidFill>
                <a:latin typeface="Times New Roman" pitchFamily="18" charset="0"/>
              </a:rPr>
              <a:t>Employment Basics</a:t>
            </a:r>
          </a:p>
        </p:txBody>
      </p:sp>
      <p:sp>
        <p:nvSpPr>
          <p:cNvPr id="81923" name="Rectangle 3"/>
          <p:cNvSpPr>
            <a:spLocks noGrp="1" noChangeArrowheads="1"/>
          </p:cNvSpPr>
          <p:nvPr>
            <p:ph type="dt" sz="quarter" idx="1"/>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fld id="{CFBCCB93-E054-41D2-8F26-A1F28876B98D}" type="datetime1">
              <a:rPr lang="en-US" sz="1200" b="0" smtClean="0">
                <a:solidFill>
                  <a:schemeClr val="tx1"/>
                </a:solidFill>
                <a:latin typeface="Times New Roman" pitchFamily="18" charset="0"/>
              </a:rPr>
              <a:pPr eaLnBrk="1" hangingPunct="1"/>
              <a:t>3/6/2014</a:t>
            </a:fld>
            <a:endParaRPr lang="en-US" sz="1200" b="0" dirty="0" smtClean="0">
              <a:solidFill>
                <a:schemeClr val="tx1"/>
              </a:solidFill>
              <a:latin typeface="Times New Roman" pitchFamily="18" charset="0"/>
            </a:endParaRPr>
          </a:p>
        </p:txBody>
      </p:sp>
      <p:sp>
        <p:nvSpPr>
          <p:cNvPr id="81924" name="Rectangle 6"/>
          <p:cNvSpPr>
            <a:spLocks noGrp="1" noChangeArrowheads="1"/>
          </p:cNvSpPr>
          <p:nvPr>
            <p:ph type="ftr" sz="quarter" idx="4"/>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r>
              <a:rPr lang="en-US" sz="1200" b="0" dirty="0" smtClean="0">
                <a:solidFill>
                  <a:schemeClr val="tx1"/>
                </a:solidFill>
                <a:latin typeface="Times New Roman" pitchFamily="18" charset="0"/>
              </a:rPr>
              <a:t>Chapter 6</a:t>
            </a:r>
          </a:p>
        </p:txBody>
      </p:sp>
      <p:sp>
        <p:nvSpPr>
          <p:cNvPr id="81925" name="Rectangle 7"/>
          <p:cNvSpPr>
            <a:spLocks noGrp="1" noChangeArrowheads="1"/>
          </p:cNvSpPr>
          <p:nvPr>
            <p:ph type="sldNum" sz="quarter" idx="5"/>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fld id="{5F1D8A9E-F11A-4DC8-9C51-1E0059FACD77}" type="slidenum">
              <a:rPr lang="en-US" sz="1200" b="0" smtClean="0">
                <a:solidFill>
                  <a:schemeClr val="tx1"/>
                </a:solidFill>
                <a:latin typeface="Times New Roman" pitchFamily="18" charset="0"/>
              </a:rPr>
              <a:pPr eaLnBrk="1" hangingPunct="1"/>
              <a:t>18</a:t>
            </a:fld>
            <a:endParaRPr lang="en-US" sz="1200" b="0" dirty="0" smtClean="0">
              <a:solidFill>
                <a:schemeClr val="tx1"/>
              </a:solidFill>
              <a:latin typeface="Times New Roman" pitchFamily="18" charset="0"/>
            </a:endParaRPr>
          </a:p>
        </p:txBody>
      </p:sp>
      <p:sp>
        <p:nvSpPr>
          <p:cNvPr id="81926" name="Rectangle 2"/>
          <p:cNvSpPr>
            <a:spLocks noGrp="1" noRot="1" noChangeAspect="1" noChangeArrowheads="1" noTextEdit="1"/>
          </p:cNvSpPr>
          <p:nvPr>
            <p:ph type="sldImg"/>
          </p:nvPr>
        </p:nvSpPr>
        <p:spPr>
          <a:ln/>
        </p:spPr>
      </p:sp>
      <p:sp>
        <p:nvSpPr>
          <p:cNvPr id="81927"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r>
              <a:rPr lang="en-US" sz="1200" b="0" dirty="0" smtClean="0">
                <a:solidFill>
                  <a:schemeClr val="tx1"/>
                </a:solidFill>
                <a:latin typeface="Times New Roman" pitchFamily="18" charset="0"/>
              </a:rPr>
              <a:t>Employment Basics</a:t>
            </a:r>
          </a:p>
        </p:txBody>
      </p:sp>
      <p:sp>
        <p:nvSpPr>
          <p:cNvPr id="82947" name="Rectangle 3"/>
          <p:cNvSpPr>
            <a:spLocks noGrp="1" noChangeArrowheads="1"/>
          </p:cNvSpPr>
          <p:nvPr>
            <p:ph type="dt" sz="quarter" idx="1"/>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fld id="{2706A98A-75D8-408C-943A-3D4B576CD0F1}" type="datetime1">
              <a:rPr lang="en-US" sz="1200" b="0" smtClean="0">
                <a:solidFill>
                  <a:schemeClr val="tx1"/>
                </a:solidFill>
                <a:latin typeface="Times New Roman" pitchFamily="18" charset="0"/>
              </a:rPr>
              <a:pPr eaLnBrk="1" hangingPunct="1"/>
              <a:t>3/6/2014</a:t>
            </a:fld>
            <a:endParaRPr lang="en-US" sz="1200" b="0" dirty="0" smtClean="0">
              <a:solidFill>
                <a:schemeClr val="tx1"/>
              </a:solidFill>
              <a:latin typeface="Times New Roman" pitchFamily="18" charset="0"/>
            </a:endParaRPr>
          </a:p>
        </p:txBody>
      </p:sp>
      <p:sp>
        <p:nvSpPr>
          <p:cNvPr id="82948" name="Rectangle 6"/>
          <p:cNvSpPr>
            <a:spLocks noGrp="1" noChangeArrowheads="1"/>
          </p:cNvSpPr>
          <p:nvPr>
            <p:ph type="ftr" sz="quarter" idx="4"/>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r>
              <a:rPr lang="en-US" sz="1200" b="0" dirty="0" smtClean="0">
                <a:solidFill>
                  <a:schemeClr val="tx1"/>
                </a:solidFill>
                <a:latin typeface="Times New Roman" pitchFamily="18" charset="0"/>
              </a:rPr>
              <a:t>Chapter 6</a:t>
            </a:r>
          </a:p>
        </p:txBody>
      </p:sp>
      <p:sp>
        <p:nvSpPr>
          <p:cNvPr id="82949" name="Rectangle 7"/>
          <p:cNvSpPr>
            <a:spLocks noGrp="1" noChangeArrowheads="1"/>
          </p:cNvSpPr>
          <p:nvPr>
            <p:ph type="sldNum" sz="quarter" idx="5"/>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fld id="{B6C27CA7-668B-47DE-B0AB-29F7EB8CF1AA}" type="slidenum">
              <a:rPr lang="en-US" sz="1200" b="0" smtClean="0">
                <a:solidFill>
                  <a:schemeClr val="tx1"/>
                </a:solidFill>
                <a:latin typeface="Times New Roman" pitchFamily="18" charset="0"/>
              </a:rPr>
              <a:pPr eaLnBrk="1" hangingPunct="1"/>
              <a:t>37</a:t>
            </a:fld>
            <a:endParaRPr lang="en-US" sz="1200" b="0" dirty="0" smtClean="0">
              <a:solidFill>
                <a:schemeClr val="tx1"/>
              </a:solidFill>
              <a:latin typeface="Times New Roman" pitchFamily="18" charset="0"/>
            </a:endParaRPr>
          </a:p>
        </p:txBody>
      </p:sp>
      <p:sp>
        <p:nvSpPr>
          <p:cNvPr id="82950" name="Rectangle 2"/>
          <p:cNvSpPr>
            <a:spLocks noGrp="1" noRot="1" noChangeAspect="1" noChangeArrowheads="1" noTextEdit="1"/>
          </p:cNvSpPr>
          <p:nvPr>
            <p:ph type="sldImg"/>
          </p:nvPr>
        </p:nvSpPr>
        <p:spPr>
          <a:ln/>
        </p:spPr>
      </p:sp>
      <p:sp>
        <p:nvSpPr>
          <p:cNvPr id="82951"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r>
              <a:rPr lang="en-US" sz="1200" b="0" dirty="0" smtClean="0">
                <a:solidFill>
                  <a:schemeClr val="tx1"/>
                </a:solidFill>
                <a:latin typeface="Times New Roman" pitchFamily="18" charset="0"/>
              </a:rPr>
              <a:t>Employment Basics</a:t>
            </a:r>
          </a:p>
        </p:txBody>
      </p:sp>
      <p:sp>
        <p:nvSpPr>
          <p:cNvPr id="83971" name="Rectangle 3"/>
          <p:cNvSpPr>
            <a:spLocks noGrp="1" noChangeArrowheads="1"/>
          </p:cNvSpPr>
          <p:nvPr>
            <p:ph type="dt" sz="quarter" idx="1"/>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fld id="{1DA5E93F-F5D2-4A5A-A3FD-15ADD53979BB}" type="datetime1">
              <a:rPr lang="en-US" sz="1200" b="0" smtClean="0">
                <a:solidFill>
                  <a:schemeClr val="tx1"/>
                </a:solidFill>
                <a:latin typeface="Times New Roman" pitchFamily="18" charset="0"/>
              </a:rPr>
              <a:pPr eaLnBrk="1" hangingPunct="1"/>
              <a:t>3/6/2014</a:t>
            </a:fld>
            <a:endParaRPr lang="en-US" sz="1200" b="0" dirty="0" smtClean="0">
              <a:solidFill>
                <a:schemeClr val="tx1"/>
              </a:solidFill>
              <a:latin typeface="Times New Roman" pitchFamily="18" charset="0"/>
            </a:endParaRPr>
          </a:p>
        </p:txBody>
      </p:sp>
      <p:sp>
        <p:nvSpPr>
          <p:cNvPr id="83972" name="Rectangle 6"/>
          <p:cNvSpPr>
            <a:spLocks noGrp="1" noChangeArrowheads="1"/>
          </p:cNvSpPr>
          <p:nvPr>
            <p:ph type="ftr" sz="quarter" idx="4"/>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r>
              <a:rPr lang="en-US" sz="1200" b="0" dirty="0" smtClean="0">
                <a:solidFill>
                  <a:schemeClr val="tx1"/>
                </a:solidFill>
                <a:latin typeface="Times New Roman" pitchFamily="18" charset="0"/>
              </a:rPr>
              <a:t>Chapter 6</a:t>
            </a:r>
          </a:p>
        </p:txBody>
      </p:sp>
      <p:sp>
        <p:nvSpPr>
          <p:cNvPr id="83973" name="Rectangle 7"/>
          <p:cNvSpPr>
            <a:spLocks noGrp="1" noChangeArrowheads="1"/>
          </p:cNvSpPr>
          <p:nvPr>
            <p:ph type="sldNum" sz="quarter" idx="5"/>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fld id="{B411C36F-185E-4299-955C-59C3DD317811}" type="slidenum">
              <a:rPr lang="en-US" sz="1200" b="0" smtClean="0">
                <a:solidFill>
                  <a:schemeClr val="tx1"/>
                </a:solidFill>
                <a:latin typeface="Times New Roman" pitchFamily="18" charset="0"/>
              </a:rPr>
              <a:pPr eaLnBrk="1" hangingPunct="1"/>
              <a:t>52</a:t>
            </a:fld>
            <a:endParaRPr lang="en-US" sz="1200" b="0" dirty="0" smtClean="0">
              <a:solidFill>
                <a:schemeClr val="tx1"/>
              </a:solidFill>
              <a:latin typeface="Times New Roman" pitchFamily="18" charset="0"/>
            </a:endParaRPr>
          </a:p>
        </p:txBody>
      </p:sp>
      <p:sp>
        <p:nvSpPr>
          <p:cNvPr id="83974" name="Rectangle 2"/>
          <p:cNvSpPr>
            <a:spLocks noGrp="1" noRot="1" noChangeAspect="1" noChangeArrowheads="1" noTextEdit="1"/>
          </p:cNvSpPr>
          <p:nvPr>
            <p:ph type="sldImg"/>
          </p:nvPr>
        </p:nvSpPr>
        <p:spPr>
          <a:ln/>
        </p:spPr>
      </p:sp>
      <p:sp>
        <p:nvSpPr>
          <p:cNvPr id="83975"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r>
              <a:rPr lang="en-US" sz="1200" b="0" dirty="0" smtClean="0">
                <a:solidFill>
                  <a:schemeClr val="tx1"/>
                </a:solidFill>
                <a:latin typeface="Times New Roman" pitchFamily="18" charset="0"/>
              </a:rPr>
              <a:t>Employment Basics</a:t>
            </a:r>
          </a:p>
        </p:txBody>
      </p:sp>
      <p:sp>
        <p:nvSpPr>
          <p:cNvPr id="84995" name="Rectangle 3"/>
          <p:cNvSpPr>
            <a:spLocks noGrp="1" noChangeArrowheads="1"/>
          </p:cNvSpPr>
          <p:nvPr>
            <p:ph type="dt" sz="quarter" idx="1"/>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fld id="{95068819-F590-408A-9EA1-64B91C267812}" type="datetime1">
              <a:rPr lang="en-US" sz="1200" b="0" smtClean="0">
                <a:solidFill>
                  <a:schemeClr val="tx1"/>
                </a:solidFill>
                <a:latin typeface="Times New Roman" pitchFamily="18" charset="0"/>
              </a:rPr>
              <a:pPr eaLnBrk="1" hangingPunct="1"/>
              <a:t>3/6/2014</a:t>
            </a:fld>
            <a:endParaRPr lang="en-US" sz="1200" b="0" dirty="0" smtClean="0">
              <a:solidFill>
                <a:schemeClr val="tx1"/>
              </a:solidFill>
              <a:latin typeface="Times New Roman" pitchFamily="18" charset="0"/>
            </a:endParaRPr>
          </a:p>
        </p:txBody>
      </p:sp>
      <p:sp>
        <p:nvSpPr>
          <p:cNvPr id="84996" name="Rectangle 6"/>
          <p:cNvSpPr>
            <a:spLocks noGrp="1" noChangeArrowheads="1"/>
          </p:cNvSpPr>
          <p:nvPr>
            <p:ph type="ftr" sz="quarter" idx="4"/>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r>
              <a:rPr lang="en-US" sz="1200" b="0" dirty="0" smtClean="0">
                <a:solidFill>
                  <a:schemeClr val="tx1"/>
                </a:solidFill>
                <a:latin typeface="Times New Roman" pitchFamily="18" charset="0"/>
              </a:rPr>
              <a:t>Chapter 6</a:t>
            </a:r>
          </a:p>
        </p:txBody>
      </p:sp>
      <p:sp>
        <p:nvSpPr>
          <p:cNvPr id="84997" name="Rectangle 7"/>
          <p:cNvSpPr>
            <a:spLocks noGrp="1" noChangeArrowheads="1"/>
          </p:cNvSpPr>
          <p:nvPr>
            <p:ph type="sldNum" sz="quarter" idx="5"/>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fld id="{DA409CC0-54F8-497C-9F73-FA9369A5EBD5}" type="slidenum">
              <a:rPr lang="en-US" sz="1200" b="0" smtClean="0">
                <a:solidFill>
                  <a:schemeClr val="tx1"/>
                </a:solidFill>
                <a:latin typeface="Times New Roman" pitchFamily="18" charset="0"/>
              </a:rPr>
              <a:pPr eaLnBrk="1" hangingPunct="1"/>
              <a:t>66</a:t>
            </a:fld>
            <a:endParaRPr lang="en-US" sz="1200" b="0" dirty="0" smtClean="0">
              <a:solidFill>
                <a:schemeClr val="tx1"/>
              </a:solidFill>
              <a:latin typeface="Times New Roman" pitchFamily="18" charset="0"/>
            </a:endParaRPr>
          </a:p>
        </p:txBody>
      </p:sp>
      <p:sp>
        <p:nvSpPr>
          <p:cNvPr id="84998" name="Rectangle 2"/>
          <p:cNvSpPr>
            <a:spLocks noGrp="1" noRot="1" noChangeAspect="1" noChangeArrowheads="1" noTextEdit="1"/>
          </p:cNvSpPr>
          <p:nvPr>
            <p:ph type="sldImg"/>
          </p:nvPr>
        </p:nvSpPr>
        <p:spPr>
          <a:ln/>
        </p:spPr>
      </p:sp>
      <p:sp>
        <p:nvSpPr>
          <p:cNvPr id="84999"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400800"/>
            <a:ext cx="9144000" cy="457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spcBef>
                <a:spcPct val="0"/>
              </a:spcBef>
            </a:pPr>
            <a:r>
              <a:rPr lang="en-US" sz="1400" b="0" dirty="0">
                <a:solidFill>
                  <a:srgbClr val="B05800"/>
                </a:solidFill>
                <a:latin typeface="Arial Narrow" pitchFamily="34" charset="0"/>
              </a:rPr>
              <a:t> </a:t>
            </a:r>
            <a:r>
              <a:rPr lang="en-US" sz="1400" b="0" dirty="0">
                <a:solidFill>
                  <a:srgbClr val="107DBC"/>
                </a:solidFill>
                <a:latin typeface="Arial Narrow" pitchFamily="34" charset="0"/>
              </a:rPr>
              <a:t>Financial Algebra</a:t>
            </a:r>
          </a:p>
          <a:p>
            <a:pPr algn="r">
              <a:spcBef>
                <a:spcPct val="0"/>
              </a:spcBef>
            </a:pPr>
            <a:r>
              <a:rPr lang="en-US" sz="1400" b="0" dirty="0">
                <a:solidFill>
                  <a:srgbClr val="107DBC"/>
                </a:solidFill>
                <a:latin typeface="Arial Narrow" pitchFamily="34" charset="0"/>
              </a:rPr>
              <a:t>© Cengage/South-Western</a:t>
            </a:r>
          </a:p>
        </p:txBody>
      </p:sp>
      <p:sp>
        <p:nvSpPr>
          <p:cNvPr id="5" name="Rectangle 3"/>
          <p:cNvSpPr>
            <a:spLocks noChangeArrowheads="1"/>
          </p:cNvSpPr>
          <p:nvPr/>
        </p:nvSpPr>
        <p:spPr bwMode="auto">
          <a:xfrm>
            <a:off x="0" y="2287588"/>
            <a:ext cx="2011363" cy="4570412"/>
          </a:xfrm>
          <a:prstGeom prst="rect">
            <a:avLst/>
          </a:prstGeom>
          <a:solidFill>
            <a:srgbClr val="E4D50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endParaRPr lang="en-US" sz="2400" b="0" dirty="0">
              <a:solidFill>
                <a:schemeClr val="tx1"/>
              </a:solidFill>
              <a:latin typeface="Times New Roman" pitchFamily="18" charset="0"/>
            </a:endParaRPr>
          </a:p>
        </p:txBody>
      </p:sp>
      <p:sp>
        <p:nvSpPr>
          <p:cNvPr id="6" name="Rectangle 4"/>
          <p:cNvSpPr>
            <a:spLocks noChangeArrowheads="1"/>
          </p:cNvSpPr>
          <p:nvPr/>
        </p:nvSpPr>
        <p:spPr bwMode="auto">
          <a:xfrm>
            <a:off x="1981200" y="0"/>
            <a:ext cx="7162800" cy="2514600"/>
          </a:xfrm>
          <a:prstGeom prst="rect">
            <a:avLst/>
          </a:prstGeom>
          <a:gradFill rotWithShape="1">
            <a:gsLst>
              <a:gs pos="0">
                <a:srgbClr val="3C518C"/>
              </a:gs>
              <a:gs pos="100000">
                <a:srgbClr val="9FBB48">
                  <a:alpha val="83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7" name="Rectangle 34"/>
          <p:cNvSpPr>
            <a:spLocks noChangeArrowheads="1"/>
          </p:cNvSpPr>
          <p:nvPr userDrawn="1"/>
        </p:nvSpPr>
        <p:spPr bwMode="auto">
          <a:xfrm>
            <a:off x="0" y="0"/>
            <a:ext cx="1981200" cy="2514600"/>
          </a:xfrm>
          <a:prstGeom prst="rect">
            <a:avLst/>
          </a:prstGeom>
          <a:solidFill>
            <a:srgbClr val="3C518C"/>
          </a:solidFill>
          <a:ln w="9525">
            <a:solidFill>
              <a:srgbClr val="3C518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1925" name="Rectangle 5"/>
          <p:cNvSpPr>
            <a:spLocks noGrp="1" noChangeArrowheads="1"/>
          </p:cNvSpPr>
          <p:nvPr>
            <p:ph type="ctrTitle"/>
          </p:nvPr>
        </p:nvSpPr>
        <p:spPr>
          <a:xfrm>
            <a:off x="1905000" y="92075"/>
            <a:ext cx="6399213" cy="2422525"/>
          </a:xfrm>
          <a:noFill/>
          <a:effectLst/>
          <a:extLst>
            <a:ext uri="{909E8E84-426E-40DD-AFC4-6F175D3DCCD1}">
              <a14:hiddenFill xmlns:a14="http://schemas.microsoft.com/office/drawing/2010/main">
                <a:solidFill>
                  <a:srgbClr val="FFB871">
                    <a:alpha val="39999"/>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rgbClr val="F8F8F8"/>
                </a:solidFill>
                <a:effectLst/>
              </a:defRPr>
            </a:lvl1pPr>
          </a:lstStyle>
          <a:p>
            <a:pPr lvl="0"/>
            <a:r>
              <a:rPr lang="en-US" noProof="0" smtClean="0"/>
              <a:t>CLICK TO EDIT MASTER TITLE STYLE</a:t>
            </a:r>
          </a:p>
        </p:txBody>
      </p:sp>
      <p:sp>
        <p:nvSpPr>
          <p:cNvPr id="81926" name="Rectangle 6"/>
          <p:cNvSpPr>
            <a:spLocks noGrp="1" noChangeArrowheads="1"/>
          </p:cNvSpPr>
          <p:nvPr>
            <p:ph type="subTitle" idx="1"/>
          </p:nvPr>
        </p:nvSpPr>
        <p:spPr>
          <a:xfrm>
            <a:off x="1143000" y="3048000"/>
            <a:ext cx="7542213" cy="3382963"/>
          </a:xfrm>
        </p:spPr>
        <p:txBody>
          <a:bodyPr/>
          <a:lstStyle>
            <a:lvl1pPr marL="914400" indent="-914400">
              <a:buSzPct val="125000"/>
              <a:defRPr b="1">
                <a:solidFill>
                  <a:srgbClr val="F8F8F8"/>
                </a:solidFill>
              </a:defRPr>
            </a:lvl1pPr>
          </a:lstStyle>
          <a:p>
            <a:pPr lvl="0"/>
            <a:r>
              <a:rPr lang="en-US" noProof="0" smtClean="0"/>
              <a:t>Click to edit Master subtitle style</a:t>
            </a:r>
          </a:p>
        </p:txBody>
      </p:sp>
      <p:sp>
        <p:nvSpPr>
          <p:cNvPr id="8" name="Rectangle 7"/>
          <p:cNvSpPr>
            <a:spLocks noGrp="1" noChangeArrowheads="1"/>
          </p:cNvSpPr>
          <p:nvPr>
            <p:ph type="sldNum" sz="quarter" idx="10"/>
          </p:nvPr>
        </p:nvSpPr>
        <p:spPr/>
        <p:txBody>
          <a:bodyPr/>
          <a:lstStyle>
            <a:lvl1pPr>
              <a:defRPr>
                <a:solidFill>
                  <a:schemeClr val="accent2"/>
                </a:solidFill>
              </a:defRPr>
            </a:lvl1p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D6296057-4DB6-4C6F-8507-22663343B395}" type="slidenum">
              <a:rPr lang="en-US">
                <a:solidFill>
                  <a:srgbClr val="107DBC"/>
                </a:solidFill>
              </a:rPr>
              <a:pPr>
                <a:defRPr/>
              </a:pPr>
              <a:t>‹#›</a:t>
            </a:fld>
            <a:endParaRPr lang="en-US" dirty="0">
              <a:solidFill>
                <a:srgbClr val="107DBC"/>
              </a:solidFill>
            </a:endParaRPr>
          </a:p>
        </p:txBody>
      </p:sp>
    </p:spTree>
    <p:extLst>
      <p:ext uri="{BB962C8B-B14F-4D97-AF65-F5344CB8AC3E}">
        <p14:creationId xmlns:p14="http://schemas.microsoft.com/office/powerpoint/2010/main" val="1955711054"/>
      </p:ext>
    </p:extLst>
  </p:cSld>
  <p:clrMapOvr>
    <a:masterClrMapping/>
  </p:clrMapOvr>
  <p:transition spd="med">
    <p:cover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6B5B65DD-293E-41B6-9E59-A5EF0DA97E3A}" type="slidenum">
              <a:rPr lang="en-US">
                <a:solidFill>
                  <a:srgbClr val="107DBC"/>
                </a:solidFill>
              </a:rPr>
              <a:pPr>
                <a:defRPr/>
              </a:pPr>
              <a:t>‹#›</a:t>
            </a:fld>
            <a:endParaRPr lang="en-US" dirty="0">
              <a:solidFill>
                <a:srgbClr val="107DBC"/>
              </a:solidFill>
            </a:endParaRPr>
          </a:p>
        </p:txBody>
      </p:sp>
    </p:spTree>
    <p:extLst>
      <p:ext uri="{BB962C8B-B14F-4D97-AF65-F5344CB8AC3E}">
        <p14:creationId xmlns:p14="http://schemas.microsoft.com/office/powerpoint/2010/main" val="413629447"/>
      </p:ext>
    </p:extLst>
  </p:cSld>
  <p:clrMapOvr>
    <a:masterClrMapping/>
  </p:clrMapOvr>
  <p:transition spd="med">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133600" cy="5713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457200"/>
            <a:ext cx="6248400" cy="5713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4D324A47-E733-43F0-8793-B357D85496CA}" type="slidenum">
              <a:rPr lang="en-US">
                <a:solidFill>
                  <a:srgbClr val="107DBC"/>
                </a:solidFill>
              </a:rPr>
              <a:pPr>
                <a:defRPr/>
              </a:pPr>
              <a:t>‹#›</a:t>
            </a:fld>
            <a:endParaRPr lang="en-US" dirty="0">
              <a:solidFill>
                <a:srgbClr val="107DBC"/>
              </a:solidFill>
            </a:endParaRPr>
          </a:p>
        </p:txBody>
      </p:sp>
    </p:spTree>
    <p:extLst>
      <p:ext uri="{BB962C8B-B14F-4D97-AF65-F5344CB8AC3E}">
        <p14:creationId xmlns:p14="http://schemas.microsoft.com/office/powerpoint/2010/main" val="437952059"/>
      </p:ext>
    </p:extLst>
  </p:cSld>
  <p:clrMapOvr>
    <a:masterClrMapping/>
  </p:clrMapOvr>
  <p:transition spd="med">
    <p:cover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6477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600200"/>
            <a:ext cx="3810000" cy="457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600200"/>
            <a:ext cx="3810000" cy="457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EC1EAB0D-B596-4F7B-8CB5-69F3768D1C15}" type="slidenum">
              <a:rPr lang="en-US">
                <a:solidFill>
                  <a:srgbClr val="107DBC"/>
                </a:solidFill>
              </a:rPr>
              <a:pPr>
                <a:defRPr/>
              </a:pPr>
              <a:t>‹#›</a:t>
            </a:fld>
            <a:endParaRPr lang="en-US" dirty="0">
              <a:solidFill>
                <a:srgbClr val="107DBC"/>
              </a:solidFill>
            </a:endParaRPr>
          </a:p>
        </p:txBody>
      </p:sp>
    </p:spTree>
    <p:extLst>
      <p:ext uri="{BB962C8B-B14F-4D97-AF65-F5344CB8AC3E}">
        <p14:creationId xmlns:p14="http://schemas.microsoft.com/office/powerpoint/2010/main" val="3044407959"/>
      </p:ext>
    </p:extLst>
  </p:cSld>
  <p:clrMapOvr>
    <a:masterClrMapping/>
  </p:clrMapOvr>
  <p:transition spd="med">
    <p:cover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D064EBB-D71A-47AE-A2DB-6A1D0822AA1D}" type="slidenum">
              <a:rPr lang="en-US"/>
              <a:pPr>
                <a:defRPr/>
              </a:pPr>
              <a:t>‹#›</a:t>
            </a:fld>
            <a:endParaRPr lang="en-US" dirty="0"/>
          </a:p>
        </p:txBody>
      </p:sp>
    </p:spTree>
    <p:extLst>
      <p:ext uri="{BB962C8B-B14F-4D97-AF65-F5344CB8AC3E}">
        <p14:creationId xmlns:p14="http://schemas.microsoft.com/office/powerpoint/2010/main" val="3475666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707A317-BD0F-48E1-82B9-5C6205340683}" type="slidenum">
              <a:rPr lang="en-US"/>
              <a:pPr>
                <a:defRPr/>
              </a:pPr>
              <a:t>‹#›</a:t>
            </a:fld>
            <a:endParaRPr lang="en-US" dirty="0"/>
          </a:p>
        </p:txBody>
      </p:sp>
    </p:spTree>
    <p:extLst>
      <p:ext uri="{BB962C8B-B14F-4D97-AF65-F5344CB8AC3E}">
        <p14:creationId xmlns:p14="http://schemas.microsoft.com/office/powerpoint/2010/main" val="851251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24555FD-D9C1-4949-9759-15306975F8B6}" type="slidenum">
              <a:rPr lang="en-US"/>
              <a:pPr>
                <a:defRPr/>
              </a:pPr>
              <a:t>‹#›</a:t>
            </a:fld>
            <a:endParaRPr lang="en-US" dirty="0"/>
          </a:p>
        </p:txBody>
      </p:sp>
    </p:spTree>
    <p:extLst>
      <p:ext uri="{BB962C8B-B14F-4D97-AF65-F5344CB8AC3E}">
        <p14:creationId xmlns:p14="http://schemas.microsoft.com/office/powerpoint/2010/main" val="1071254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BF8957-BEF8-4385-A52C-965B612077DB}" type="slidenum">
              <a:rPr lang="en-US"/>
              <a:pPr>
                <a:defRPr/>
              </a:pPr>
              <a:t>‹#›</a:t>
            </a:fld>
            <a:endParaRPr lang="en-US" dirty="0"/>
          </a:p>
        </p:txBody>
      </p:sp>
    </p:spTree>
    <p:extLst>
      <p:ext uri="{BB962C8B-B14F-4D97-AF65-F5344CB8AC3E}">
        <p14:creationId xmlns:p14="http://schemas.microsoft.com/office/powerpoint/2010/main" val="112673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1448F0B-71DC-47BA-91BB-1BF759B6DC94}" type="slidenum">
              <a:rPr lang="en-US"/>
              <a:pPr>
                <a:defRPr/>
              </a:pPr>
              <a:t>‹#›</a:t>
            </a:fld>
            <a:endParaRPr lang="en-US" dirty="0"/>
          </a:p>
        </p:txBody>
      </p:sp>
    </p:spTree>
    <p:extLst>
      <p:ext uri="{BB962C8B-B14F-4D97-AF65-F5344CB8AC3E}">
        <p14:creationId xmlns:p14="http://schemas.microsoft.com/office/powerpoint/2010/main" val="1331435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DF0343E-D52E-4919-9495-9A61331B524B}" type="slidenum">
              <a:rPr lang="en-US"/>
              <a:pPr>
                <a:defRPr/>
              </a:pPr>
              <a:t>‹#›</a:t>
            </a:fld>
            <a:endParaRPr lang="en-US" dirty="0"/>
          </a:p>
        </p:txBody>
      </p:sp>
    </p:spTree>
    <p:extLst>
      <p:ext uri="{BB962C8B-B14F-4D97-AF65-F5344CB8AC3E}">
        <p14:creationId xmlns:p14="http://schemas.microsoft.com/office/powerpoint/2010/main" val="793749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6411E02-A0C6-48A4-9A4A-42C7BF458AB2}" type="slidenum">
              <a:rPr lang="en-US"/>
              <a:pPr>
                <a:defRPr/>
              </a:pPr>
              <a:t>‹#›</a:t>
            </a:fld>
            <a:endParaRPr lang="en-US" dirty="0"/>
          </a:p>
        </p:txBody>
      </p:sp>
    </p:spTree>
    <p:extLst>
      <p:ext uri="{BB962C8B-B14F-4D97-AF65-F5344CB8AC3E}">
        <p14:creationId xmlns:p14="http://schemas.microsoft.com/office/powerpoint/2010/main" val="36577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8AF6C515-E54F-45D4-89CE-06CFA0928451}" type="slidenum">
              <a:rPr lang="en-US">
                <a:solidFill>
                  <a:srgbClr val="107DBC"/>
                </a:solidFill>
              </a:rPr>
              <a:pPr>
                <a:defRPr/>
              </a:pPr>
              <a:t>‹#›</a:t>
            </a:fld>
            <a:endParaRPr lang="en-US" dirty="0">
              <a:solidFill>
                <a:srgbClr val="107DBC"/>
              </a:solidFill>
            </a:endParaRPr>
          </a:p>
        </p:txBody>
      </p:sp>
    </p:spTree>
    <p:extLst>
      <p:ext uri="{BB962C8B-B14F-4D97-AF65-F5344CB8AC3E}">
        <p14:creationId xmlns:p14="http://schemas.microsoft.com/office/powerpoint/2010/main" val="330156296"/>
      </p:ext>
    </p:extLst>
  </p:cSld>
  <p:clrMapOvr>
    <a:masterClrMapping/>
  </p:clrMapOvr>
  <p:transition spd="med">
    <p:cover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A10579A-665A-453E-BDDB-21B1E49EF46B}" type="slidenum">
              <a:rPr lang="en-US"/>
              <a:pPr>
                <a:defRPr/>
              </a:pPr>
              <a:t>‹#›</a:t>
            </a:fld>
            <a:endParaRPr lang="en-US" dirty="0"/>
          </a:p>
        </p:txBody>
      </p:sp>
    </p:spTree>
    <p:extLst>
      <p:ext uri="{BB962C8B-B14F-4D97-AF65-F5344CB8AC3E}">
        <p14:creationId xmlns:p14="http://schemas.microsoft.com/office/powerpoint/2010/main" val="4276539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4BD9940-1F92-46B1-A9A3-79F9B0C02482}" type="slidenum">
              <a:rPr lang="en-US"/>
              <a:pPr>
                <a:defRPr/>
              </a:pPr>
              <a:t>‹#›</a:t>
            </a:fld>
            <a:endParaRPr lang="en-US" dirty="0"/>
          </a:p>
        </p:txBody>
      </p:sp>
    </p:spTree>
    <p:extLst>
      <p:ext uri="{BB962C8B-B14F-4D97-AF65-F5344CB8AC3E}">
        <p14:creationId xmlns:p14="http://schemas.microsoft.com/office/powerpoint/2010/main" val="145871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AA1D761-20EC-4B4A-9A6A-85A9E2DE396D}" type="slidenum">
              <a:rPr lang="en-US"/>
              <a:pPr>
                <a:defRPr/>
              </a:pPr>
              <a:t>‹#›</a:t>
            </a:fld>
            <a:endParaRPr lang="en-US" dirty="0"/>
          </a:p>
        </p:txBody>
      </p:sp>
    </p:spTree>
    <p:extLst>
      <p:ext uri="{BB962C8B-B14F-4D97-AF65-F5344CB8AC3E}">
        <p14:creationId xmlns:p14="http://schemas.microsoft.com/office/powerpoint/2010/main" val="313522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6E4C5B1-DADA-4F10-8E08-556DCA2B300C}" type="slidenum">
              <a:rPr lang="en-US"/>
              <a:pPr>
                <a:defRPr/>
              </a:pPr>
              <a:t>‹#›</a:t>
            </a:fld>
            <a:endParaRPr lang="en-US" dirty="0"/>
          </a:p>
        </p:txBody>
      </p:sp>
    </p:spTree>
    <p:extLst>
      <p:ext uri="{BB962C8B-B14F-4D97-AF65-F5344CB8AC3E}">
        <p14:creationId xmlns:p14="http://schemas.microsoft.com/office/powerpoint/2010/main" val="2834418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90063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3128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13829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45944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9753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535799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3833AEA5-AECB-47B5-9E30-9D910E33ABD7}" type="slidenum">
              <a:rPr lang="en-US">
                <a:solidFill>
                  <a:srgbClr val="107DBC"/>
                </a:solidFill>
              </a:rPr>
              <a:pPr>
                <a:defRPr/>
              </a:pPr>
              <a:t>‹#›</a:t>
            </a:fld>
            <a:endParaRPr lang="en-US" dirty="0">
              <a:solidFill>
                <a:srgbClr val="107DBC"/>
              </a:solidFill>
            </a:endParaRPr>
          </a:p>
        </p:txBody>
      </p:sp>
    </p:spTree>
    <p:extLst>
      <p:ext uri="{BB962C8B-B14F-4D97-AF65-F5344CB8AC3E}">
        <p14:creationId xmlns:p14="http://schemas.microsoft.com/office/powerpoint/2010/main" val="3389301071"/>
      </p:ext>
    </p:extLst>
  </p:cSld>
  <p:clrMapOvr>
    <a:masterClrMapping/>
  </p:clrMapOvr>
  <p:transition spd="med">
    <p:cover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7165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0486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38610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70087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627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00200"/>
            <a:ext cx="38100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600200"/>
            <a:ext cx="38100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ED1CC2C9-D8E0-4009-8935-3F99838AF8F3}" type="slidenum">
              <a:rPr lang="en-US">
                <a:solidFill>
                  <a:srgbClr val="107DBC"/>
                </a:solidFill>
              </a:rPr>
              <a:pPr>
                <a:defRPr/>
              </a:pPr>
              <a:t>‹#›</a:t>
            </a:fld>
            <a:endParaRPr lang="en-US" dirty="0">
              <a:solidFill>
                <a:srgbClr val="107DBC"/>
              </a:solidFill>
            </a:endParaRPr>
          </a:p>
        </p:txBody>
      </p:sp>
    </p:spTree>
    <p:extLst>
      <p:ext uri="{BB962C8B-B14F-4D97-AF65-F5344CB8AC3E}">
        <p14:creationId xmlns:p14="http://schemas.microsoft.com/office/powerpoint/2010/main" val="1965798335"/>
      </p:ext>
    </p:extLst>
  </p:cSld>
  <p:clrMapOvr>
    <a:masterClrMapping/>
  </p:clrMapOvr>
  <p:transition spd="med">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8"/>
          <p:cNvSpPr>
            <a:spLocks noGrp="1" noChangeArrowheads="1"/>
          </p:cNvSpPr>
          <p:nvPr>
            <p:ph type="sldNum" sz="quarter" idx="12"/>
          </p:nvPr>
        </p:nvSpPr>
        <p:spPr>
          <a:ln/>
        </p:spPr>
        <p:txBody>
          <a:bodyPr/>
          <a:lstStyle>
            <a:lvl1pPr>
              <a:defRPr/>
            </a:lvl1p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6A66DD67-7B4A-4BFD-B87D-B6EC8229F1AB}" type="slidenum">
              <a:rPr lang="en-US">
                <a:solidFill>
                  <a:srgbClr val="107DBC"/>
                </a:solidFill>
              </a:rPr>
              <a:pPr>
                <a:defRPr/>
              </a:pPr>
              <a:t>‹#›</a:t>
            </a:fld>
            <a:endParaRPr lang="en-US" dirty="0">
              <a:solidFill>
                <a:srgbClr val="107DBC"/>
              </a:solidFill>
            </a:endParaRPr>
          </a:p>
        </p:txBody>
      </p:sp>
    </p:spTree>
    <p:extLst>
      <p:ext uri="{BB962C8B-B14F-4D97-AF65-F5344CB8AC3E}">
        <p14:creationId xmlns:p14="http://schemas.microsoft.com/office/powerpoint/2010/main" val="2465451843"/>
      </p:ext>
    </p:extLst>
  </p:cSld>
  <p:clrMapOvr>
    <a:masterClrMapping/>
  </p:clrMapOvr>
  <p:transition spd="med">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8"/>
          <p:cNvSpPr>
            <a:spLocks noGrp="1" noChangeArrowheads="1"/>
          </p:cNvSpPr>
          <p:nvPr>
            <p:ph type="sldNum" sz="quarter" idx="12"/>
          </p:nvPr>
        </p:nvSpPr>
        <p:spPr>
          <a:ln/>
        </p:spPr>
        <p:txBody>
          <a:bodyPr/>
          <a:lstStyle>
            <a:lvl1pPr>
              <a:defRPr/>
            </a:lvl1p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B447ADCB-0535-48A2-B842-EB01AD9EA465}" type="slidenum">
              <a:rPr lang="en-US">
                <a:solidFill>
                  <a:srgbClr val="107DBC"/>
                </a:solidFill>
              </a:rPr>
              <a:pPr>
                <a:defRPr/>
              </a:pPr>
              <a:t>‹#›</a:t>
            </a:fld>
            <a:endParaRPr lang="en-US" dirty="0">
              <a:solidFill>
                <a:srgbClr val="107DBC"/>
              </a:solidFill>
            </a:endParaRPr>
          </a:p>
        </p:txBody>
      </p:sp>
    </p:spTree>
    <p:extLst>
      <p:ext uri="{BB962C8B-B14F-4D97-AF65-F5344CB8AC3E}">
        <p14:creationId xmlns:p14="http://schemas.microsoft.com/office/powerpoint/2010/main" val="1668180406"/>
      </p:ext>
    </p:extLst>
  </p:cSld>
  <p:clrMapOvr>
    <a:masterClrMapping/>
  </p:clrMapOvr>
  <p:transition spd="med">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dirty="0"/>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8"/>
          <p:cNvSpPr>
            <a:spLocks noGrp="1" noChangeArrowheads="1"/>
          </p:cNvSpPr>
          <p:nvPr>
            <p:ph type="sldNum" sz="quarter" idx="12"/>
          </p:nvPr>
        </p:nvSpPr>
        <p:spPr>
          <a:ln/>
        </p:spPr>
        <p:txBody>
          <a:bodyPr/>
          <a:lstStyle>
            <a:lvl1pPr>
              <a:defRPr/>
            </a:lvl1p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A401A6BC-45B3-4EBC-89ED-BB07FEEC17D6}" type="slidenum">
              <a:rPr lang="en-US">
                <a:solidFill>
                  <a:srgbClr val="107DBC"/>
                </a:solidFill>
              </a:rPr>
              <a:pPr>
                <a:defRPr/>
              </a:pPr>
              <a:t>‹#›</a:t>
            </a:fld>
            <a:endParaRPr lang="en-US" dirty="0">
              <a:solidFill>
                <a:srgbClr val="107DBC"/>
              </a:solidFill>
            </a:endParaRPr>
          </a:p>
        </p:txBody>
      </p:sp>
    </p:spTree>
    <p:extLst>
      <p:ext uri="{BB962C8B-B14F-4D97-AF65-F5344CB8AC3E}">
        <p14:creationId xmlns:p14="http://schemas.microsoft.com/office/powerpoint/2010/main" val="1894980583"/>
      </p:ext>
    </p:extLst>
  </p:cSld>
  <p:clrMapOvr>
    <a:masterClrMapping/>
  </p:clrMapOvr>
  <p:transition spd="med">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C2525825-0971-40ED-A1A4-1CF21A71A26E}" type="slidenum">
              <a:rPr lang="en-US">
                <a:solidFill>
                  <a:srgbClr val="107DBC"/>
                </a:solidFill>
              </a:rPr>
              <a:pPr>
                <a:defRPr/>
              </a:pPr>
              <a:t>‹#›</a:t>
            </a:fld>
            <a:endParaRPr lang="en-US" dirty="0">
              <a:solidFill>
                <a:srgbClr val="107DBC"/>
              </a:solidFill>
            </a:endParaRPr>
          </a:p>
        </p:txBody>
      </p:sp>
    </p:spTree>
    <p:extLst>
      <p:ext uri="{BB962C8B-B14F-4D97-AF65-F5344CB8AC3E}">
        <p14:creationId xmlns:p14="http://schemas.microsoft.com/office/powerpoint/2010/main" val="1870938706"/>
      </p:ext>
    </p:extLst>
  </p:cSld>
  <p:clrMapOvr>
    <a:masterClrMapping/>
  </p:clrMapOvr>
  <p:transition spd="med">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666E41E6-94B1-41AA-9F74-F2C9296EF852}" type="slidenum">
              <a:rPr lang="en-US">
                <a:solidFill>
                  <a:srgbClr val="107DBC"/>
                </a:solidFill>
              </a:rPr>
              <a:pPr>
                <a:defRPr/>
              </a:pPr>
              <a:t>‹#›</a:t>
            </a:fld>
            <a:endParaRPr lang="en-US" dirty="0">
              <a:solidFill>
                <a:srgbClr val="107DBC"/>
              </a:solidFill>
            </a:endParaRPr>
          </a:p>
        </p:txBody>
      </p:sp>
    </p:spTree>
    <p:extLst>
      <p:ext uri="{BB962C8B-B14F-4D97-AF65-F5344CB8AC3E}">
        <p14:creationId xmlns:p14="http://schemas.microsoft.com/office/powerpoint/2010/main" val="1941408755"/>
      </p:ext>
    </p:extLst>
  </p:cSld>
  <p:clrMapOvr>
    <a:masterClrMapping/>
  </p:clrMapOvr>
  <p:transition spd="med">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FBB48"/>
            </a:gs>
            <a:gs pos="100000">
              <a:srgbClr val="CBDA9C"/>
            </a:gs>
          </a:gsLst>
          <a:lin ang="5400000" scaled="1"/>
        </a:gradFill>
        <a:effectLst/>
      </p:bgPr>
    </p:bg>
    <p:spTree>
      <p:nvGrpSpPr>
        <p:cNvPr id="1" name=""/>
        <p:cNvGrpSpPr/>
        <p:nvPr/>
      </p:nvGrpSpPr>
      <p:grpSpPr>
        <a:xfrm>
          <a:off x="0" y="0"/>
          <a:ext cx="0" cy="0"/>
          <a:chOff x="0" y="0"/>
          <a:chExt cx="0" cy="0"/>
        </a:xfrm>
      </p:grpSpPr>
      <p:sp>
        <p:nvSpPr>
          <p:cNvPr id="80898" name="Rectangle 2"/>
          <p:cNvSpPr>
            <a:spLocks noChangeArrowheads="1"/>
          </p:cNvSpPr>
          <p:nvPr/>
        </p:nvSpPr>
        <p:spPr bwMode="auto">
          <a:xfrm rot="10800000">
            <a:off x="0" y="0"/>
            <a:ext cx="1066800" cy="6553200"/>
          </a:xfrm>
          <a:prstGeom prst="rect">
            <a:avLst/>
          </a:prstGeom>
          <a:gradFill rotWithShape="1">
            <a:gsLst>
              <a:gs pos="0">
                <a:srgbClr val="E4D50E"/>
              </a:gs>
              <a:gs pos="100000">
                <a:srgbClr val="9FBB48"/>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0899" name="Rectangle 3"/>
          <p:cNvSpPr>
            <a:spLocks noGrp="1" noChangeArrowheads="1"/>
          </p:cNvSpPr>
          <p:nvPr>
            <p:ph type="title"/>
          </p:nvPr>
        </p:nvSpPr>
        <p:spPr bwMode="auto">
          <a:xfrm>
            <a:off x="228600" y="457200"/>
            <a:ext cx="6477000" cy="838200"/>
          </a:xfrm>
          <a:prstGeom prst="rect">
            <a:avLst/>
          </a:prstGeom>
          <a:solidFill>
            <a:srgbClr val="3C518C"/>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0900" name="Rectangle 4"/>
          <p:cNvSpPr>
            <a:spLocks noGrp="1" noChangeArrowheads="1"/>
          </p:cNvSpPr>
          <p:nvPr>
            <p:ph type="body" idx="1"/>
          </p:nvPr>
        </p:nvSpPr>
        <p:spPr bwMode="auto">
          <a:xfrm>
            <a:off x="990600" y="1600200"/>
            <a:ext cx="7772400" cy="457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1" name="Rectangle 5"/>
          <p:cNvSpPr>
            <a:spLocks noGrp="1" noChangeArrowheads="1"/>
          </p:cNvSpPr>
          <p:nvPr>
            <p:ph type="dt" sz="half" idx="2"/>
          </p:nvPr>
        </p:nvSpPr>
        <p:spPr bwMode="auto">
          <a:xfrm>
            <a:off x="7010400" y="4114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b="0">
                <a:solidFill>
                  <a:schemeClr val="tx1"/>
                </a:solidFill>
                <a:effectLst/>
                <a:latin typeface="+mn-lt"/>
              </a:defRPr>
            </a:lvl1pPr>
          </a:lstStyle>
          <a:p>
            <a:pPr>
              <a:defRPr/>
            </a:pPr>
            <a:endParaRPr lang="en-US" dirty="0"/>
          </a:p>
        </p:txBody>
      </p:sp>
      <p:sp>
        <p:nvSpPr>
          <p:cNvPr id="80902" name="Rectangle 6"/>
          <p:cNvSpPr>
            <a:spLocks noGrp="1" noChangeArrowheads="1"/>
          </p:cNvSpPr>
          <p:nvPr>
            <p:ph type="ftr" sz="quarter" idx="3"/>
          </p:nvPr>
        </p:nvSpPr>
        <p:spPr bwMode="auto">
          <a:xfrm>
            <a:off x="6553200" y="48006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spcBef>
                <a:spcPct val="0"/>
              </a:spcBef>
              <a:defRPr sz="1400" b="0">
                <a:solidFill>
                  <a:schemeClr val="tx1"/>
                </a:solidFill>
                <a:effectLst/>
                <a:latin typeface="+mn-lt"/>
              </a:defRPr>
            </a:lvl1pPr>
          </a:lstStyle>
          <a:p>
            <a:pPr>
              <a:defRPr/>
            </a:pPr>
            <a:endParaRPr lang="en-US" dirty="0"/>
          </a:p>
        </p:txBody>
      </p:sp>
      <p:sp>
        <p:nvSpPr>
          <p:cNvPr id="1031" name="Rectangle 7"/>
          <p:cNvSpPr>
            <a:spLocks noChangeArrowheads="1"/>
          </p:cNvSpPr>
          <p:nvPr/>
        </p:nvSpPr>
        <p:spPr bwMode="auto">
          <a:xfrm>
            <a:off x="0" y="6400800"/>
            <a:ext cx="9144000" cy="457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spcBef>
                <a:spcPct val="0"/>
              </a:spcBef>
            </a:pPr>
            <a:r>
              <a:rPr lang="en-US" sz="1400" b="0" dirty="0">
                <a:solidFill>
                  <a:srgbClr val="B05800"/>
                </a:solidFill>
                <a:latin typeface="Arial Narrow" pitchFamily="34" charset="0"/>
              </a:rPr>
              <a:t>  </a:t>
            </a:r>
            <a:r>
              <a:rPr lang="en-US" sz="1400" b="0" dirty="0">
                <a:solidFill>
                  <a:srgbClr val="107DBC"/>
                </a:solidFill>
                <a:latin typeface="Arial Narrow" pitchFamily="34" charset="0"/>
              </a:rPr>
              <a:t>Financial Algebra</a:t>
            </a:r>
          </a:p>
          <a:p>
            <a:pPr algn="r">
              <a:spcBef>
                <a:spcPct val="0"/>
              </a:spcBef>
            </a:pPr>
            <a:r>
              <a:rPr lang="en-US" sz="1400" b="0" dirty="0">
                <a:solidFill>
                  <a:srgbClr val="107DBC"/>
                </a:solidFill>
                <a:latin typeface="Arial Narrow" pitchFamily="34" charset="0"/>
              </a:rPr>
              <a:t>© Cengage Learning/South-Western</a:t>
            </a:r>
          </a:p>
        </p:txBody>
      </p:sp>
      <p:sp>
        <p:nvSpPr>
          <p:cNvPr id="80904" name="Rectangle 8"/>
          <p:cNvSpPr>
            <a:spLocks noGrp="1" noChangeArrowheads="1"/>
          </p:cNvSpPr>
          <p:nvPr>
            <p:ph type="sldNum" sz="quarter" idx="4"/>
          </p:nvPr>
        </p:nvSpPr>
        <p:spPr bwMode="auto">
          <a:xfrm>
            <a:off x="0" y="6400800"/>
            <a:ext cx="2011363" cy="457200"/>
          </a:xfrm>
          <a:prstGeom prst="rect">
            <a:avLst/>
          </a:prstGeom>
          <a:solidFill>
            <a:schemeClr val="tx1"/>
          </a:solidFill>
          <a:ln>
            <a:noFill/>
          </a:ln>
          <a:effectLst/>
          <a:extLst>
            <a:ext uri="{91240B29-F687-4F45-9708-019B960494DF}">
              <a14:hiddenLine xmlns:a14="http://schemas.microsoft.com/office/drawing/2010/main" w="9525">
                <a:solidFill>
                  <a:srgbClr val="0066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spcBef>
                <a:spcPct val="0"/>
              </a:spcBef>
              <a:defRPr sz="2400" b="0">
                <a:solidFill>
                  <a:srgbClr val="FFCC00"/>
                </a:solidFill>
                <a:effectLst/>
                <a:latin typeface="+mn-lt"/>
              </a:defRPr>
            </a:lvl1p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4A063513-BC77-4586-BDAA-7A877AC50CE1}" type="slidenum">
              <a:rPr lang="en-US">
                <a:solidFill>
                  <a:srgbClr val="107DBC"/>
                </a:solidFill>
              </a:rPr>
              <a:pPr>
                <a:defRPr/>
              </a:pPr>
              <a:t>‹#›</a:t>
            </a:fld>
            <a:endParaRPr lang="en-US" dirty="0">
              <a:solidFill>
                <a:srgbClr val="107DBC"/>
              </a:solidFill>
            </a:endParaRPr>
          </a:p>
        </p:txBody>
      </p:sp>
    </p:spTree>
  </p:cSld>
  <p:clrMap bg1="lt1" tx1="dk1" bg2="lt2" tx2="dk2" accent1="accent1" accent2="accent2" accent3="accent3" accent4="accent4" accent5="accent5" accent6="accent6" hlink="hlink" folHlink="folHlink"/>
  <p:sldLayoutIdLst>
    <p:sldLayoutId id="2147483837"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transition spd="med">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9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090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090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090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09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build="p" bldLvl="5" autoUpdateAnimBg="0">
        <p:tmplLst>
          <p:tmpl lvl="1">
            <p:tnLst>
              <p:par>
                <p:cTn presetID="1" presetClass="entr" presetSubtype="0" fill="hold" nodeType="clickEffect">
                  <p:stCondLst>
                    <p:cond delay="0"/>
                  </p:stCondLst>
                  <p:childTnLst>
                    <p:set>
                      <p:cBhvr>
                        <p:cTn dur="1" fill="hold">
                          <p:stCondLst>
                            <p:cond delay="499"/>
                          </p:stCondLst>
                        </p:cTn>
                        <p:tgtEl>
                          <p:spTgt spid="80900"/>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499"/>
                          </p:stCondLst>
                        </p:cTn>
                        <p:tgtEl>
                          <p:spTgt spid="80900"/>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499"/>
                          </p:stCondLst>
                        </p:cTn>
                        <p:tgtEl>
                          <p:spTgt spid="80900"/>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499"/>
                          </p:stCondLst>
                        </p:cTn>
                        <p:tgtEl>
                          <p:spTgt spid="80900"/>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499"/>
                          </p:stCondLst>
                        </p:cTn>
                        <p:tgtEl>
                          <p:spTgt spid="80900"/>
                        </p:tgtEl>
                        <p:attrNameLst>
                          <p:attrName>style.visibility</p:attrName>
                        </p:attrNameLst>
                      </p:cBhvr>
                      <p:to>
                        <p:strVal val="visible"/>
                      </p:to>
                    </p:set>
                  </p:childTnLst>
                </p:cTn>
              </p:par>
            </p:tnLst>
          </p:tmpl>
        </p:tmplLst>
      </p:bldP>
    </p:bldLst>
  </p:timing>
  <p:hf hdr="0" ftr="0" dt="0"/>
  <p:txStyles>
    <p:titleStyle>
      <a:lvl1pPr algn="l" rtl="0" eaLnBrk="0" fontAlgn="base" hangingPunct="0">
        <a:spcBef>
          <a:spcPts val="600"/>
        </a:spcBef>
        <a:spcAft>
          <a:spcPct val="0"/>
        </a:spcAft>
        <a:defRPr sz="3200" b="1">
          <a:solidFill>
            <a:srgbClr val="F7FAFB"/>
          </a:solidFill>
          <a:effectLst>
            <a:outerShdw blurRad="38100" dist="38100" dir="2700000" algn="tl">
              <a:srgbClr val="000000"/>
            </a:outerShdw>
          </a:effectLst>
          <a:latin typeface="+mj-lt"/>
          <a:ea typeface="+mj-ea"/>
          <a:cs typeface="+mj-cs"/>
        </a:defRPr>
      </a:lvl1pPr>
      <a:lvl2pPr algn="l" rtl="0" eaLnBrk="0" fontAlgn="base" hangingPunct="0">
        <a:spcBef>
          <a:spcPts val="600"/>
        </a:spcBef>
        <a:spcAft>
          <a:spcPct val="0"/>
        </a:spcAft>
        <a:defRPr sz="3200" b="1">
          <a:solidFill>
            <a:srgbClr val="F7FAFB"/>
          </a:solidFill>
          <a:effectLst>
            <a:outerShdw blurRad="38100" dist="38100" dir="2700000" algn="tl">
              <a:srgbClr val="000000"/>
            </a:outerShdw>
          </a:effectLst>
          <a:latin typeface="Arial" charset="0"/>
        </a:defRPr>
      </a:lvl2pPr>
      <a:lvl3pPr algn="l" rtl="0" eaLnBrk="0" fontAlgn="base" hangingPunct="0">
        <a:spcBef>
          <a:spcPts val="600"/>
        </a:spcBef>
        <a:spcAft>
          <a:spcPct val="0"/>
        </a:spcAft>
        <a:defRPr sz="3200" b="1">
          <a:solidFill>
            <a:srgbClr val="F7FAFB"/>
          </a:solidFill>
          <a:effectLst>
            <a:outerShdw blurRad="38100" dist="38100" dir="2700000" algn="tl">
              <a:srgbClr val="000000"/>
            </a:outerShdw>
          </a:effectLst>
          <a:latin typeface="Arial" charset="0"/>
        </a:defRPr>
      </a:lvl3pPr>
      <a:lvl4pPr algn="l" rtl="0" eaLnBrk="0" fontAlgn="base" hangingPunct="0">
        <a:spcBef>
          <a:spcPts val="600"/>
        </a:spcBef>
        <a:spcAft>
          <a:spcPct val="0"/>
        </a:spcAft>
        <a:defRPr sz="3200" b="1">
          <a:solidFill>
            <a:srgbClr val="F7FAFB"/>
          </a:solidFill>
          <a:effectLst>
            <a:outerShdw blurRad="38100" dist="38100" dir="2700000" algn="tl">
              <a:srgbClr val="000000"/>
            </a:outerShdw>
          </a:effectLst>
          <a:latin typeface="Arial" charset="0"/>
        </a:defRPr>
      </a:lvl4pPr>
      <a:lvl5pPr algn="l" rtl="0" eaLnBrk="0" fontAlgn="base" hangingPunct="0">
        <a:spcBef>
          <a:spcPts val="600"/>
        </a:spcBef>
        <a:spcAft>
          <a:spcPct val="0"/>
        </a:spcAft>
        <a:defRPr sz="3200" b="1">
          <a:solidFill>
            <a:srgbClr val="F7FAFB"/>
          </a:solidFill>
          <a:effectLst>
            <a:outerShdw blurRad="38100" dist="38100" dir="2700000" algn="tl">
              <a:srgbClr val="000000"/>
            </a:outerShdw>
          </a:effectLst>
          <a:latin typeface="Arial" charset="0"/>
        </a:defRPr>
      </a:lvl5pPr>
      <a:lvl6pPr marL="457200" algn="l" rtl="0" fontAlgn="base">
        <a:spcBef>
          <a:spcPts val="600"/>
        </a:spcBef>
        <a:spcAft>
          <a:spcPct val="0"/>
        </a:spcAft>
        <a:defRPr sz="3200" b="1">
          <a:solidFill>
            <a:srgbClr val="F7FAFB"/>
          </a:solidFill>
          <a:effectLst>
            <a:outerShdw blurRad="38100" dist="38100" dir="2700000" algn="tl">
              <a:srgbClr val="000000"/>
            </a:outerShdw>
          </a:effectLst>
          <a:latin typeface="Arial" charset="0"/>
        </a:defRPr>
      </a:lvl6pPr>
      <a:lvl7pPr marL="914400" algn="l" rtl="0" fontAlgn="base">
        <a:spcBef>
          <a:spcPts val="600"/>
        </a:spcBef>
        <a:spcAft>
          <a:spcPct val="0"/>
        </a:spcAft>
        <a:defRPr sz="3200" b="1">
          <a:solidFill>
            <a:srgbClr val="F7FAFB"/>
          </a:solidFill>
          <a:effectLst>
            <a:outerShdw blurRad="38100" dist="38100" dir="2700000" algn="tl">
              <a:srgbClr val="000000"/>
            </a:outerShdw>
          </a:effectLst>
          <a:latin typeface="Arial" charset="0"/>
        </a:defRPr>
      </a:lvl7pPr>
      <a:lvl8pPr marL="1371600" algn="l" rtl="0" fontAlgn="base">
        <a:spcBef>
          <a:spcPts val="600"/>
        </a:spcBef>
        <a:spcAft>
          <a:spcPct val="0"/>
        </a:spcAft>
        <a:defRPr sz="3200" b="1">
          <a:solidFill>
            <a:srgbClr val="F7FAFB"/>
          </a:solidFill>
          <a:effectLst>
            <a:outerShdw blurRad="38100" dist="38100" dir="2700000" algn="tl">
              <a:srgbClr val="000000"/>
            </a:outerShdw>
          </a:effectLst>
          <a:latin typeface="Arial" charset="0"/>
        </a:defRPr>
      </a:lvl8pPr>
      <a:lvl9pPr marL="1828800" algn="l" rtl="0" fontAlgn="base">
        <a:spcBef>
          <a:spcPts val="600"/>
        </a:spcBef>
        <a:spcAft>
          <a:spcPct val="0"/>
        </a:spcAft>
        <a:defRPr sz="3200" b="1">
          <a:solidFill>
            <a:srgbClr val="F7FAFB"/>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3C518C"/>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3300"/>
        </a:buClr>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rgbClr val="3C518C"/>
        </a:buClr>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rgbClr val="CC3300"/>
        </a:buClr>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rgbClr val="3C518C"/>
        </a:buClr>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rgbClr val="3C518C"/>
        </a:buClr>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rgbClr val="3C518C"/>
        </a:buClr>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rgbClr val="3C518C"/>
        </a:buClr>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rgbClr val="3C518C"/>
        </a:buClr>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9FBB48"/>
            </a:gs>
            <a:gs pos="100000">
              <a:srgbClr val="CBDA9C"/>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b="0">
                <a:solidFill>
                  <a:schemeClr val="tx1"/>
                </a:solidFill>
                <a:effectLst/>
                <a:latin typeface="Times New Roman" pitchFamily="18" charset="0"/>
              </a:defRPr>
            </a:lvl1pPr>
          </a:lstStyle>
          <a:p>
            <a:pPr>
              <a:defRPr/>
            </a:pPr>
            <a:endParaRPr lang="en-US" dirty="0"/>
          </a:p>
        </p:txBody>
      </p:sp>
      <p:sp>
        <p:nvSpPr>
          <p:cNvPr id="911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b="0">
                <a:solidFill>
                  <a:schemeClr val="tx1"/>
                </a:solidFill>
                <a:effectLst/>
                <a:latin typeface="Times New Roman" pitchFamily="18" charset="0"/>
              </a:defRPr>
            </a:lvl1pPr>
          </a:lstStyle>
          <a:p>
            <a:pPr>
              <a:defRPr/>
            </a:pPr>
            <a:endParaRPr lang="en-US" dirty="0"/>
          </a:p>
        </p:txBody>
      </p:sp>
      <p:sp>
        <p:nvSpPr>
          <p:cNvPr id="911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b="0">
                <a:solidFill>
                  <a:schemeClr val="tx1"/>
                </a:solidFill>
                <a:effectLst/>
                <a:latin typeface="Times New Roman" pitchFamily="18" charset="0"/>
              </a:defRPr>
            </a:lvl1pPr>
          </a:lstStyle>
          <a:p>
            <a:pPr>
              <a:defRPr/>
            </a:pPr>
            <a:fld id="{96EE3CD4-F96A-493B-A487-A6874CC1ECC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9FBB48"/>
            </a:gs>
            <a:gs pos="100000">
              <a:srgbClr val="CBDA9C"/>
            </a:gs>
          </a:gsLst>
          <a:lin ang="5400000" scaled="1"/>
        </a:gradFill>
        <a:effectLst/>
      </p:bgPr>
    </p:bg>
    <p:spTree>
      <p:nvGrpSpPr>
        <p:cNvPr id="1" name=""/>
        <p:cNvGrpSpPr/>
        <p:nvPr/>
      </p:nvGrpSpPr>
      <p:grpSpPr>
        <a:xfrm>
          <a:off x="0" y="0"/>
          <a:ext cx="0" cy="0"/>
          <a:chOff x="0" y="0"/>
          <a:chExt cx="0" cy="0"/>
        </a:xfrm>
      </p:grpSpPr>
      <p:sp>
        <p:nvSpPr>
          <p:cNvPr id="92167" name="Oval 7"/>
          <p:cNvSpPr>
            <a:spLocks noChangeArrowheads="1"/>
          </p:cNvSpPr>
          <p:nvPr userDrawn="1"/>
        </p:nvSpPr>
        <p:spPr bwMode="auto">
          <a:xfrm>
            <a:off x="228600" y="2438400"/>
            <a:ext cx="4038600" cy="1143000"/>
          </a:xfrm>
          <a:prstGeom prst="ellipse">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pPr algn="ctr">
              <a:spcBef>
                <a:spcPct val="0"/>
              </a:spcBef>
              <a:defRPr/>
            </a:pPr>
            <a:r>
              <a:rPr lang="en-US" sz="3600" b="0" dirty="0">
                <a:solidFill>
                  <a:srgbClr val="0066CC"/>
                </a:solidFill>
                <a:effectLst>
                  <a:outerShdw blurRad="38100" dist="38100" dir="2700000" algn="tl">
                    <a:srgbClr val="000000"/>
                  </a:outerShdw>
                </a:effectLst>
                <a:latin typeface="Arial Black" pitchFamily="34" charset="0"/>
              </a:rPr>
              <a:t> </a:t>
            </a:r>
            <a:r>
              <a:rPr lang="en-US" sz="3600" b="0" dirty="0">
                <a:solidFill>
                  <a:schemeClr val="bg1"/>
                </a:solidFill>
                <a:effectLst>
                  <a:outerShdw blurRad="38100" dist="38100" dir="2700000" algn="tl">
                    <a:srgbClr val="000000"/>
                  </a:outerShdw>
                </a:effectLst>
                <a:latin typeface="Arial Black" pitchFamily="34" charset="0"/>
              </a:rPr>
              <a:t>OBJECTIVES</a:t>
            </a:r>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0"/>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A663E22C-EF02-4164-B66E-35B54C272394}" type="slidenum">
              <a:rPr lang="en-US">
                <a:solidFill>
                  <a:srgbClr val="107DBC"/>
                </a:solidFill>
              </a:rPr>
              <a:pPr>
                <a:defRPr/>
              </a:pPr>
              <a:t>1</a:t>
            </a:fld>
            <a:endParaRPr lang="en-US" dirty="0">
              <a:solidFill>
                <a:srgbClr val="107DBC"/>
              </a:solidFill>
            </a:endParaRPr>
          </a:p>
        </p:txBody>
      </p:sp>
      <p:sp>
        <p:nvSpPr>
          <p:cNvPr id="5123" name="Rectangle 2"/>
          <p:cNvSpPr>
            <a:spLocks noGrp="1" noChangeArrowheads="1"/>
          </p:cNvSpPr>
          <p:nvPr>
            <p:ph type="ctrTitle"/>
          </p:nvPr>
        </p:nvSpPr>
        <p:spPr>
          <a:xfrm>
            <a:off x="2286000" y="625475"/>
            <a:ext cx="5486400" cy="1889125"/>
          </a:xfrm>
          <a:noFill/>
        </p:spPr>
        <p:txBody>
          <a:bodyPr/>
          <a:lstStyle/>
          <a:p>
            <a:pPr eaLnBrk="1" hangingPunct="1"/>
            <a:r>
              <a:rPr lang="en-US" sz="5200" dirty="0" smtClean="0"/>
              <a:t>EMPLOYMENT BASICS</a:t>
            </a:r>
            <a:r>
              <a:rPr lang="en-US" sz="4000" dirty="0" smtClean="0"/>
              <a:t>  </a:t>
            </a:r>
          </a:p>
        </p:txBody>
      </p:sp>
      <p:sp>
        <p:nvSpPr>
          <p:cNvPr id="5124" name="Rectangle 3"/>
          <p:cNvSpPr>
            <a:spLocks noGrp="1" noChangeArrowheads="1"/>
          </p:cNvSpPr>
          <p:nvPr>
            <p:ph type="subTitle" idx="1"/>
          </p:nvPr>
        </p:nvSpPr>
        <p:spPr>
          <a:xfrm>
            <a:off x="1143000" y="3048000"/>
            <a:ext cx="7010400" cy="3382963"/>
          </a:xfrm>
        </p:spPr>
        <p:txBody>
          <a:bodyPr/>
          <a:lstStyle/>
          <a:p>
            <a:pPr eaLnBrk="1" hangingPunct="1">
              <a:lnSpc>
                <a:spcPct val="90000"/>
              </a:lnSpc>
              <a:buFont typeface="Wingdings" pitchFamily="2" charset="2"/>
              <a:buNone/>
            </a:pPr>
            <a:r>
              <a:rPr lang="en-US" dirty="0" smtClean="0">
                <a:solidFill>
                  <a:srgbClr val="336600"/>
                </a:solidFill>
              </a:rPr>
              <a:t>6-1</a:t>
            </a:r>
            <a:r>
              <a:rPr lang="en-US" dirty="0" smtClean="0"/>
              <a:t>	</a:t>
            </a:r>
            <a:r>
              <a:rPr lang="en-US" dirty="0" smtClean="0">
                <a:solidFill>
                  <a:schemeClr val="tx1"/>
                </a:solidFill>
              </a:rPr>
              <a:t>Look for Employment</a:t>
            </a:r>
          </a:p>
          <a:p>
            <a:pPr eaLnBrk="1" hangingPunct="1">
              <a:lnSpc>
                <a:spcPct val="90000"/>
              </a:lnSpc>
              <a:buFont typeface="Wingdings" pitchFamily="2" charset="2"/>
              <a:buNone/>
            </a:pPr>
            <a:r>
              <a:rPr lang="en-US" dirty="0" smtClean="0">
                <a:solidFill>
                  <a:srgbClr val="336600"/>
                </a:solidFill>
              </a:rPr>
              <a:t>6-2</a:t>
            </a:r>
            <a:r>
              <a:rPr lang="en-US" b="0" dirty="0" smtClean="0">
                <a:solidFill>
                  <a:schemeClr val="folHlink"/>
                </a:solidFill>
              </a:rPr>
              <a:t>	</a:t>
            </a:r>
            <a:r>
              <a:rPr lang="en-US" dirty="0" smtClean="0">
                <a:solidFill>
                  <a:schemeClr val="tx1"/>
                </a:solidFill>
              </a:rPr>
              <a:t>Pay Periods and Hourly Rates</a:t>
            </a:r>
          </a:p>
          <a:p>
            <a:pPr eaLnBrk="1" hangingPunct="1">
              <a:lnSpc>
                <a:spcPct val="90000"/>
              </a:lnSpc>
              <a:buFont typeface="Wingdings" pitchFamily="2" charset="2"/>
              <a:buNone/>
            </a:pPr>
            <a:r>
              <a:rPr lang="en-US" dirty="0" smtClean="0">
                <a:solidFill>
                  <a:srgbClr val="336600"/>
                </a:solidFill>
              </a:rPr>
              <a:t>6-3</a:t>
            </a:r>
            <a:r>
              <a:rPr lang="en-US" b="0" dirty="0" smtClean="0">
                <a:solidFill>
                  <a:schemeClr val="folHlink"/>
                </a:solidFill>
              </a:rPr>
              <a:t>	</a:t>
            </a:r>
            <a:r>
              <a:rPr lang="en-US" dirty="0" smtClean="0">
                <a:solidFill>
                  <a:schemeClr val="tx1"/>
                </a:solidFill>
              </a:rPr>
              <a:t>Commissions, Royalties, and Piecework Pay</a:t>
            </a:r>
            <a:r>
              <a:rPr lang="en-US" dirty="0" smtClean="0"/>
              <a:t> </a:t>
            </a:r>
            <a:endParaRPr lang="en-US" b="0" dirty="0" smtClean="0">
              <a:solidFill>
                <a:srgbClr val="F7FAFB"/>
              </a:solidFill>
            </a:endParaRPr>
          </a:p>
          <a:p>
            <a:pPr eaLnBrk="1" hangingPunct="1">
              <a:lnSpc>
                <a:spcPct val="90000"/>
              </a:lnSpc>
              <a:buFont typeface="Wingdings" pitchFamily="2" charset="2"/>
              <a:buNone/>
            </a:pPr>
            <a:r>
              <a:rPr lang="en-US" dirty="0" smtClean="0">
                <a:solidFill>
                  <a:srgbClr val="336600"/>
                </a:solidFill>
              </a:rPr>
              <a:t>6-4</a:t>
            </a:r>
            <a:r>
              <a:rPr lang="en-US" b="0" dirty="0" smtClean="0">
                <a:solidFill>
                  <a:schemeClr val="folHlink"/>
                </a:solidFill>
              </a:rPr>
              <a:t>	</a:t>
            </a:r>
            <a:r>
              <a:rPr lang="en-US" dirty="0" smtClean="0">
                <a:solidFill>
                  <a:schemeClr val="tx1"/>
                </a:solidFill>
              </a:rPr>
              <a:t>Employee Benefits</a:t>
            </a:r>
          </a:p>
          <a:p>
            <a:pPr eaLnBrk="1" hangingPunct="1">
              <a:lnSpc>
                <a:spcPct val="90000"/>
              </a:lnSpc>
              <a:buFont typeface="Wingdings" pitchFamily="2" charset="2"/>
              <a:buNone/>
            </a:pPr>
            <a:r>
              <a:rPr lang="en-US" dirty="0" smtClean="0">
                <a:solidFill>
                  <a:srgbClr val="336600"/>
                </a:solidFill>
              </a:rPr>
              <a:t>6-5</a:t>
            </a:r>
            <a:r>
              <a:rPr lang="en-US" b="0" dirty="0" smtClean="0">
                <a:solidFill>
                  <a:schemeClr val="folHlink"/>
                </a:solidFill>
              </a:rPr>
              <a:t>	</a:t>
            </a:r>
            <a:r>
              <a:rPr lang="en-US" dirty="0" smtClean="0">
                <a:solidFill>
                  <a:schemeClr val="tx1"/>
                </a:solidFill>
              </a:rPr>
              <a:t>Social Security and Medicare</a:t>
            </a:r>
          </a:p>
          <a:p>
            <a:pPr eaLnBrk="1" hangingPunct="1">
              <a:lnSpc>
                <a:spcPct val="90000"/>
              </a:lnSpc>
              <a:buFont typeface="Wingdings" pitchFamily="2" charset="2"/>
              <a:buNone/>
            </a:pPr>
            <a:endParaRPr lang="en-US" dirty="0" smtClean="0">
              <a:solidFill>
                <a:schemeClr val="tx1"/>
              </a:solidFill>
            </a:endParaRPr>
          </a:p>
        </p:txBody>
      </p:sp>
      <p:sp>
        <p:nvSpPr>
          <p:cNvPr id="2052" name="Text Box 4"/>
          <p:cNvSpPr txBox="1">
            <a:spLocks noChangeArrowheads="1"/>
          </p:cNvSpPr>
          <p:nvPr/>
        </p:nvSpPr>
        <p:spPr bwMode="auto">
          <a:xfrm>
            <a:off x="152400" y="381000"/>
            <a:ext cx="2098675" cy="239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nchorCtr="1">
            <a:spAutoFit/>
          </a:bodyPr>
          <a:lstStyle/>
          <a:p>
            <a:pPr>
              <a:lnSpc>
                <a:spcPct val="80000"/>
              </a:lnSpc>
              <a:spcBef>
                <a:spcPct val="0"/>
              </a:spcBef>
              <a:defRPr/>
            </a:pPr>
            <a:r>
              <a:rPr lang="en-US" sz="18900" dirty="0">
                <a:effectLst>
                  <a:outerShdw blurRad="38100" dist="38100" dir="2700000" algn="tl">
                    <a:srgbClr val="000000"/>
                  </a:outerShdw>
                </a:effectLst>
                <a:latin typeface="Times New Roman" pitchFamily="18" charset="0"/>
              </a:rPr>
              <a:t> </a:t>
            </a:r>
            <a:r>
              <a:rPr lang="en-US" sz="13800" dirty="0">
                <a:latin typeface="Times New Roman" pitchFamily="18" charset="0"/>
              </a:rPr>
              <a:t> 6</a:t>
            </a:r>
          </a:p>
        </p:txBody>
      </p:sp>
    </p:spTree>
  </p:cSld>
  <p:clrMapOvr>
    <a:masterClrMapping/>
  </p:clrMapOvr>
  <p:transition spd="med">
    <p:cover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C08EA4F8-7513-48B6-AD6C-84007C32156D}" type="slidenum">
              <a:rPr lang="en-US">
                <a:solidFill>
                  <a:srgbClr val="107DBC"/>
                </a:solidFill>
              </a:rPr>
              <a:pPr>
                <a:defRPr/>
              </a:pPr>
              <a:t>10</a:t>
            </a:fld>
            <a:endParaRPr lang="en-US" dirty="0">
              <a:solidFill>
                <a:srgbClr val="107DBC"/>
              </a:solidFill>
            </a:endParaRPr>
          </a:p>
        </p:txBody>
      </p:sp>
      <p:sp>
        <p:nvSpPr>
          <p:cNvPr id="14339"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dirty="0" smtClean="0"/>
              <a:t>A local newspaper charges $13 for each of the first four lines of a classified ad, and $7.50 for each additional line. Express the cost of an </a:t>
            </a:r>
            <a:r>
              <a:rPr lang="en-US" sz="2800" i="1" dirty="0" smtClean="0"/>
              <a:t>x</a:t>
            </a:r>
            <a:r>
              <a:rPr lang="en-US" sz="2800" dirty="0" smtClean="0"/>
              <a:t>-line ad, </a:t>
            </a:r>
            <a:r>
              <a:rPr lang="en-US" sz="2800" i="1" dirty="0" smtClean="0"/>
              <a:t>c(x),</a:t>
            </a:r>
            <a:r>
              <a:rPr lang="en-US" sz="2800" dirty="0" smtClean="0"/>
              <a:t> as a piecewise function.  </a:t>
            </a:r>
          </a:p>
        </p:txBody>
      </p:sp>
      <p:sp>
        <p:nvSpPr>
          <p:cNvPr id="14340"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dirty="0">
                <a:solidFill>
                  <a:schemeClr val="tx1"/>
                </a:solidFill>
                <a:latin typeface="Arial Narrow" pitchFamily="34" charset="0"/>
              </a:rPr>
              <a:t>CHECK </a:t>
            </a:r>
            <a:r>
              <a:rPr lang="en-US" sz="3000" dirty="0">
                <a:solidFill>
                  <a:schemeClr val="tx2"/>
                </a:solidFill>
                <a:latin typeface="Arial Narrow" pitchFamily="34" charset="0"/>
              </a:rPr>
              <a:t>YOUR UNDERSTANDING</a:t>
            </a:r>
          </a:p>
        </p:txBody>
      </p:sp>
      <p:pic>
        <p:nvPicPr>
          <p:cNvPr id="14341"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9"/>
          <p:cNvGrpSpPr>
            <a:grpSpLocks/>
          </p:cNvGrpSpPr>
          <p:nvPr/>
        </p:nvGrpSpPr>
        <p:grpSpPr bwMode="auto">
          <a:xfrm>
            <a:off x="2057400" y="2895601"/>
            <a:ext cx="5486400" cy="1160016"/>
            <a:chOff x="1296" y="1824"/>
            <a:chExt cx="3024" cy="672"/>
          </a:xfrm>
        </p:grpSpPr>
        <p:sp>
          <p:nvSpPr>
            <p:cNvPr id="7" name="Text Box 5"/>
            <p:cNvSpPr txBox="1">
              <a:spLocks noChangeArrowheads="1"/>
            </p:cNvSpPr>
            <p:nvPr/>
          </p:nvSpPr>
          <p:spPr bwMode="auto">
            <a:xfrm>
              <a:off x="2016" y="1824"/>
              <a:ext cx="2304" cy="628"/>
            </a:xfrm>
            <a:prstGeom prst="rect">
              <a:avLst/>
            </a:prstGeom>
            <a:noFill/>
            <a:ln>
              <a:noFill/>
            </a:ln>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lnSpc>
                  <a:spcPct val="90000"/>
                </a:lnSpc>
                <a:spcBef>
                  <a:spcPct val="50000"/>
                </a:spcBef>
              </a:pPr>
              <a:r>
                <a:rPr lang="en-US" sz="2800" b="0" dirty="0" smtClean="0">
                  <a:solidFill>
                    <a:srgbClr val="660066"/>
                  </a:solidFill>
                  <a:latin typeface="Arial Narrow" pitchFamily="34" charset="0"/>
                </a:rPr>
                <a:t>13x                    </a:t>
              </a:r>
              <a:r>
                <a:rPr lang="en-US" sz="2800" b="0" dirty="0">
                  <a:solidFill>
                    <a:srgbClr val="660066"/>
                  </a:solidFill>
                  <a:latin typeface="Arial Narrow" pitchFamily="34" charset="0"/>
                </a:rPr>
                <a:t>when </a:t>
              </a:r>
              <a:r>
                <a:rPr lang="en-US" sz="2800" b="0" i="1" dirty="0">
                  <a:solidFill>
                    <a:srgbClr val="660066"/>
                  </a:solidFill>
                  <a:latin typeface="Arial Narrow" pitchFamily="34" charset="0"/>
                </a:rPr>
                <a:t>x</a:t>
              </a:r>
              <a:r>
                <a:rPr lang="en-US" sz="2800" b="0" dirty="0">
                  <a:solidFill>
                    <a:srgbClr val="660066"/>
                  </a:solidFill>
                  <a:latin typeface="Arial Narrow" pitchFamily="34" charset="0"/>
                </a:rPr>
                <a:t> </a:t>
              </a:r>
              <a:r>
                <a:rPr lang="en-US" sz="2800" b="0" dirty="0" smtClean="0">
                  <a:solidFill>
                    <a:srgbClr val="660066"/>
                  </a:solidFill>
                  <a:latin typeface="Arial Narrow" pitchFamily="34" charset="0"/>
                </a:rPr>
                <a:t>≤ __</a:t>
              </a:r>
              <a:endParaRPr lang="en-US" sz="2800" b="0" dirty="0">
                <a:solidFill>
                  <a:srgbClr val="660066"/>
                </a:solidFill>
                <a:latin typeface="Arial Narrow" pitchFamily="34" charset="0"/>
              </a:endParaRPr>
            </a:p>
            <a:p>
              <a:pPr eaLnBrk="1" hangingPunct="1">
                <a:lnSpc>
                  <a:spcPct val="90000"/>
                </a:lnSpc>
                <a:spcBef>
                  <a:spcPct val="50000"/>
                </a:spcBef>
              </a:pPr>
              <a:r>
                <a:rPr lang="en-US" sz="2800" b="0" dirty="0" smtClean="0">
                  <a:solidFill>
                    <a:srgbClr val="660066"/>
                  </a:solidFill>
                  <a:latin typeface="Arial Narrow" pitchFamily="34" charset="0"/>
                </a:rPr>
                <a:t>___________    </a:t>
              </a:r>
              <a:r>
                <a:rPr lang="en-US" sz="2800" b="0" dirty="0">
                  <a:solidFill>
                    <a:srgbClr val="660066"/>
                  </a:solidFill>
                  <a:latin typeface="Arial Narrow" pitchFamily="34" charset="0"/>
                </a:rPr>
                <a:t>when </a:t>
              </a:r>
              <a:r>
                <a:rPr lang="en-US" sz="2800" b="0" i="1" dirty="0">
                  <a:solidFill>
                    <a:srgbClr val="660066"/>
                  </a:solidFill>
                  <a:latin typeface="Arial Narrow" pitchFamily="34" charset="0"/>
                </a:rPr>
                <a:t>x</a:t>
              </a:r>
              <a:r>
                <a:rPr lang="en-US" sz="2800" b="0" dirty="0">
                  <a:solidFill>
                    <a:srgbClr val="660066"/>
                  </a:solidFill>
                  <a:latin typeface="Arial Narrow" pitchFamily="34" charset="0"/>
                </a:rPr>
                <a:t> &gt; </a:t>
              </a:r>
              <a:r>
                <a:rPr lang="en-US" sz="2800" b="0" dirty="0" smtClean="0">
                  <a:solidFill>
                    <a:srgbClr val="660066"/>
                  </a:solidFill>
                  <a:latin typeface="Arial Narrow" pitchFamily="34" charset="0"/>
                </a:rPr>
                <a:t>__</a:t>
              </a:r>
              <a:endParaRPr lang="en-US" sz="2800" b="0" dirty="0">
                <a:solidFill>
                  <a:srgbClr val="660066"/>
                </a:solidFill>
                <a:latin typeface="Arial Narrow" pitchFamily="34" charset="0"/>
              </a:endParaRPr>
            </a:p>
          </p:txBody>
        </p:sp>
        <p:sp>
          <p:nvSpPr>
            <p:cNvPr id="8" name="Text Box 6"/>
            <p:cNvSpPr txBox="1">
              <a:spLocks noChangeArrowheads="1"/>
            </p:cNvSpPr>
            <p:nvPr/>
          </p:nvSpPr>
          <p:spPr bwMode="auto">
            <a:xfrm>
              <a:off x="1296" y="1968"/>
              <a:ext cx="720" cy="339"/>
            </a:xfrm>
            <a:prstGeom prst="rect">
              <a:avLst/>
            </a:prstGeom>
            <a:noFill/>
            <a:ln>
              <a:noFill/>
            </a:ln>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spcBef>
                  <a:spcPct val="50000"/>
                </a:spcBef>
              </a:pPr>
              <a:r>
                <a:rPr lang="en-US" b="0" i="1" dirty="0">
                  <a:solidFill>
                    <a:srgbClr val="660066"/>
                  </a:solidFill>
                  <a:latin typeface="Arial Narrow" pitchFamily="34" charset="0"/>
                </a:rPr>
                <a:t>c(x)</a:t>
              </a:r>
              <a:r>
                <a:rPr lang="en-US" b="0" dirty="0">
                  <a:solidFill>
                    <a:srgbClr val="660066"/>
                  </a:solidFill>
                  <a:latin typeface="Arial Narrow" pitchFamily="34" charset="0"/>
                </a:rPr>
                <a:t> =</a:t>
              </a:r>
            </a:p>
          </p:txBody>
        </p:sp>
        <p:sp>
          <p:nvSpPr>
            <p:cNvPr id="9" name="AutoShape 7"/>
            <p:cNvSpPr>
              <a:spLocks/>
            </p:cNvSpPr>
            <p:nvPr/>
          </p:nvSpPr>
          <p:spPr bwMode="auto">
            <a:xfrm>
              <a:off x="1968" y="1872"/>
              <a:ext cx="29" cy="624"/>
            </a:xfrm>
            <a:prstGeom prst="leftBrace">
              <a:avLst>
                <a:gd name="adj1" fmla="val 179310"/>
                <a:gd name="adj2" fmla="val 50000"/>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a:defRPr/>
              </a:pPr>
              <a:endParaRPr lang="en-US" dirty="0">
                <a:solidFill>
                  <a:srgbClr val="660066"/>
                </a:solidFill>
                <a:effectLst>
                  <a:outerShdw blurRad="38100" dist="38100" dir="2700000" algn="tl">
                    <a:srgbClr val="000000">
                      <a:alpha val="43137"/>
                    </a:srgbClr>
                  </a:outerShdw>
                </a:effectLst>
              </a:endParaRPr>
            </a:p>
          </p:txBody>
        </p:sp>
      </p:gr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BB70A703-F4FB-4060-B524-C2A8C9017420}" type="slidenum">
              <a:rPr lang="en-US">
                <a:solidFill>
                  <a:srgbClr val="107DBC"/>
                </a:solidFill>
              </a:rPr>
              <a:pPr>
                <a:defRPr/>
              </a:pPr>
              <a:t>11</a:t>
            </a:fld>
            <a:endParaRPr lang="en-US" dirty="0">
              <a:solidFill>
                <a:srgbClr val="107DBC"/>
              </a:solidFill>
            </a:endParaRPr>
          </a:p>
        </p:txBody>
      </p:sp>
      <p:sp>
        <p:nvSpPr>
          <p:cNvPr id="15363" name="Rectangle 2"/>
          <p:cNvSpPr>
            <a:spLocks noGrp="1" noChangeArrowheads="1"/>
          </p:cNvSpPr>
          <p:nvPr>
            <p:ph type="body" idx="1"/>
          </p:nvPr>
        </p:nvSpPr>
        <p:spPr>
          <a:xfrm>
            <a:off x="1066800" y="1096963"/>
            <a:ext cx="6477000" cy="3779837"/>
          </a:xfrm>
        </p:spPr>
        <p:txBody>
          <a:bodyPr/>
          <a:lstStyle/>
          <a:p>
            <a:pPr marL="0" indent="0" eaLnBrk="1" hangingPunct="1">
              <a:lnSpc>
                <a:spcPct val="90000"/>
              </a:lnSpc>
              <a:buFont typeface="Wingdings" pitchFamily="2" charset="2"/>
              <a:buNone/>
            </a:pPr>
            <a:r>
              <a:rPr lang="en-US" sz="2800" dirty="0" smtClean="0"/>
              <a:t>If the local newspaper from the Check Your Understanding above wanted the price of their per line charge for the first four lines to be </a:t>
            </a:r>
            <a:r>
              <a:rPr lang="en-US" sz="2800" i="1" dirty="0" smtClean="0"/>
              <a:t>k</a:t>
            </a:r>
            <a:r>
              <a:rPr lang="en-US" sz="2800" dirty="0" smtClean="0"/>
              <a:t>, what would change in the piecewise function?   </a:t>
            </a:r>
          </a:p>
        </p:txBody>
      </p:sp>
      <p:sp>
        <p:nvSpPr>
          <p:cNvPr id="15364" name="Rectangle 3"/>
          <p:cNvSpPr>
            <a:spLocks noChangeArrowheads="1"/>
          </p:cNvSpPr>
          <p:nvPr/>
        </p:nvSpPr>
        <p:spPr bwMode="auto">
          <a:xfrm>
            <a:off x="457200" y="304800"/>
            <a:ext cx="830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4400" dirty="0">
                <a:solidFill>
                  <a:schemeClr val="tx1"/>
                </a:solidFill>
                <a:latin typeface="Arial Narrow" pitchFamily="34" charset="0"/>
              </a:rPr>
              <a:t> </a:t>
            </a:r>
            <a:r>
              <a:rPr lang="en-US" sz="2800" dirty="0">
                <a:solidFill>
                  <a:schemeClr val="tx1"/>
                </a:solidFill>
                <a:latin typeface="Arial Narrow" pitchFamily="34" charset="0"/>
              </a:rPr>
              <a:t>EXTEND </a:t>
            </a:r>
            <a:r>
              <a:rPr lang="en-US" sz="2800" dirty="0">
                <a:solidFill>
                  <a:schemeClr val="tx2"/>
                </a:solidFill>
                <a:latin typeface="Arial Narrow" pitchFamily="34" charset="0"/>
              </a:rPr>
              <a:t>YOUR UNDERSTANDING</a:t>
            </a:r>
          </a:p>
        </p:txBody>
      </p:sp>
      <p:pic>
        <p:nvPicPr>
          <p:cNvPr id="15365"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ultiply 5"/>
          <p:cNvSpPr/>
          <p:nvPr/>
        </p:nvSpPr>
        <p:spPr bwMode="auto">
          <a:xfrm>
            <a:off x="2019300" y="1981200"/>
            <a:ext cx="5181600" cy="4876800"/>
          </a:xfrm>
          <a:prstGeom prst="mathMultiply">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kumimoji="0" lang="en-US" sz="6600" b="0" i="0" u="none" strike="noStrike" cap="none" normalizeH="0" baseline="0" dirty="0" smtClean="0">
                <a:ln>
                  <a:noFill/>
                </a:ln>
                <a:solidFill>
                  <a:srgbClr val="F8F8F8"/>
                </a:solidFill>
                <a:effectLst/>
                <a:latin typeface="Cambria Math" pitchFamily="18" charset="0"/>
                <a:ea typeface="Cambria Math" pitchFamily="18" charset="0"/>
              </a:rPr>
              <a:t>Skip</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BB70A703-F4FB-4060-B524-C2A8C9017420}" type="slidenum">
              <a:rPr lang="en-US">
                <a:solidFill>
                  <a:srgbClr val="107DBC"/>
                </a:solidFill>
              </a:rPr>
              <a:pPr>
                <a:defRPr/>
              </a:pPr>
              <a:t>12</a:t>
            </a:fld>
            <a:endParaRPr lang="en-US" dirty="0">
              <a:solidFill>
                <a:srgbClr val="107DBC"/>
              </a:solidFill>
            </a:endParaRP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7039" y="1676400"/>
                <a:ext cx="9067800" cy="2819400"/>
              </a:xfrm>
            </p:spPr>
            <p:txBody>
              <a:bodyPr/>
              <a:lstStyle/>
              <a:p>
                <a:pPr marL="0" indent="0" algn="ctr">
                  <a:buNone/>
                </a:pPr>
                <a:r>
                  <a:rPr lang="en-US" sz="4000" b="1" u="sng" dirty="0" smtClean="0">
                    <a:solidFill>
                      <a:srgbClr val="660066"/>
                    </a:solidFill>
                    <a:effectLst>
                      <a:outerShdw blurRad="38100" dist="38100" dir="2700000" algn="tl">
                        <a:srgbClr val="000000">
                          <a:alpha val="43137"/>
                        </a:srgbClr>
                      </a:outerShdw>
                    </a:effectLst>
                    <a:latin typeface="Cambria Math" pitchFamily="18" charset="0"/>
                    <a:ea typeface="Cambria Math" pitchFamily="18" charset="0"/>
                  </a:rPr>
                  <a:t>Percent discount</a:t>
                </a:r>
              </a:p>
              <a:p>
                <a:pPr marL="0" indent="0" algn="ctr">
                  <a:buNone/>
                </a:pPr>
                <a:endParaRPr lang="en-US" sz="4000" b="1" dirty="0">
                  <a:solidFill>
                    <a:srgbClr val="660066"/>
                  </a:solidFill>
                  <a:latin typeface="Cambria Math" pitchFamily="18" charset="0"/>
                  <a:ea typeface="Cambria Math"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sz="2600" b="1" i="1" dirty="0" smtClean="0">
                          <a:solidFill>
                            <a:srgbClr val="660066"/>
                          </a:solidFill>
                          <a:latin typeface="Cambria Math"/>
                          <a:ea typeface="Cambria Math" pitchFamily="18" charset="0"/>
                        </a:rPr>
                        <m:t>𝑷𝒆𝒓𝒄𝒆𝒏𝒕</m:t>
                      </m:r>
                      <m:r>
                        <a:rPr lang="en-US" sz="2600" b="1" i="1" dirty="0" smtClean="0">
                          <a:solidFill>
                            <a:srgbClr val="660066"/>
                          </a:solidFill>
                          <a:latin typeface="Cambria Math"/>
                          <a:ea typeface="Cambria Math" pitchFamily="18" charset="0"/>
                        </a:rPr>
                        <m:t> </m:t>
                      </m:r>
                      <m:r>
                        <a:rPr lang="en-US" sz="2600" b="1" i="1" dirty="0" smtClean="0">
                          <a:solidFill>
                            <a:srgbClr val="660066"/>
                          </a:solidFill>
                          <a:latin typeface="Cambria Math"/>
                          <a:ea typeface="Cambria Math" pitchFamily="18" charset="0"/>
                        </a:rPr>
                        <m:t>𝒅𝒊𝒔𝒄𝒐𝒖𝒏𝒕</m:t>
                      </m:r>
                      <m:r>
                        <a:rPr lang="en-US" sz="2600" b="1" i="1" dirty="0" smtClean="0">
                          <a:solidFill>
                            <a:srgbClr val="660066"/>
                          </a:solidFill>
                          <a:latin typeface="Cambria Math"/>
                          <a:ea typeface="Cambria Math" pitchFamily="18" charset="0"/>
                        </a:rPr>
                        <m:t>=</m:t>
                      </m:r>
                      <m:f>
                        <m:fPr>
                          <m:ctrlPr>
                            <a:rPr lang="en-US" sz="2600" b="1" i="1" dirty="0" smtClean="0">
                              <a:solidFill>
                                <a:srgbClr val="660066"/>
                              </a:solidFill>
                              <a:latin typeface="Cambria Math"/>
                              <a:ea typeface="Cambria Math" pitchFamily="18" charset="0"/>
                            </a:rPr>
                          </m:ctrlPr>
                        </m:fPr>
                        <m:num>
                          <m:r>
                            <a:rPr lang="en-US" sz="2600" b="1" i="1" dirty="0" smtClean="0">
                              <a:solidFill>
                                <a:srgbClr val="660066"/>
                              </a:solidFill>
                              <a:latin typeface="Cambria Math"/>
                              <a:ea typeface="Cambria Math" pitchFamily="18" charset="0"/>
                            </a:rPr>
                            <m:t>𝒐𝒓𝒊𝒈𝒊𝒏𝒂𝒍</m:t>
                          </m:r>
                          <m:r>
                            <a:rPr lang="en-US" sz="2600" b="1" i="1" dirty="0" smtClean="0">
                              <a:solidFill>
                                <a:srgbClr val="660066"/>
                              </a:solidFill>
                              <a:latin typeface="Cambria Math"/>
                              <a:ea typeface="Cambria Math" pitchFamily="18" charset="0"/>
                            </a:rPr>
                            <m:t> </m:t>
                          </m:r>
                          <m:r>
                            <a:rPr lang="en-US" sz="2600" b="1" i="1" dirty="0" smtClean="0">
                              <a:solidFill>
                                <a:srgbClr val="660066"/>
                              </a:solidFill>
                              <a:latin typeface="Cambria Math"/>
                              <a:ea typeface="Cambria Math" pitchFamily="18" charset="0"/>
                            </a:rPr>
                            <m:t>𝒑𝒓𝒊𝒄𝒆</m:t>
                          </m:r>
                          <m:r>
                            <a:rPr lang="en-US" sz="2600" b="1" i="1" dirty="0" smtClean="0">
                              <a:solidFill>
                                <a:srgbClr val="660066"/>
                              </a:solidFill>
                              <a:latin typeface="Cambria Math"/>
                              <a:ea typeface="Cambria Math" pitchFamily="18" charset="0"/>
                            </a:rPr>
                            <m:t> −</m:t>
                          </m:r>
                          <m:r>
                            <a:rPr lang="en-US" sz="2600" b="1" i="1" dirty="0" smtClean="0">
                              <a:solidFill>
                                <a:srgbClr val="660066"/>
                              </a:solidFill>
                              <a:latin typeface="Cambria Math"/>
                              <a:ea typeface="Cambria Math" pitchFamily="18" charset="0"/>
                            </a:rPr>
                            <m:t>𝒅𝒊𝒔𝒄𝒐𝒖𝒏𝒕</m:t>
                          </m:r>
                          <m:r>
                            <a:rPr lang="en-US" sz="2600" b="1" i="1" dirty="0" smtClean="0">
                              <a:solidFill>
                                <a:srgbClr val="660066"/>
                              </a:solidFill>
                              <a:latin typeface="Cambria Math"/>
                              <a:ea typeface="Cambria Math" pitchFamily="18" charset="0"/>
                            </a:rPr>
                            <m:t> </m:t>
                          </m:r>
                          <m:r>
                            <a:rPr lang="en-US" sz="2600" b="1" i="1" dirty="0" smtClean="0">
                              <a:solidFill>
                                <a:srgbClr val="660066"/>
                              </a:solidFill>
                              <a:latin typeface="Cambria Math"/>
                              <a:ea typeface="Cambria Math" pitchFamily="18" charset="0"/>
                            </a:rPr>
                            <m:t>𝒑𝒓𝒊𝒄𝒆</m:t>
                          </m:r>
                        </m:num>
                        <m:den>
                          <m:r>
                            <a:rPr lang="en-US" sz="2600" b="1" i="1" dirty="0" smtClean="0">
                              <a:solidFill>
                                <a:srgbClr val="660066"/>
                              </a:solidFill>
                              <a:latin typeface="Cambria Math"/>
                              <a:ea typeface="Cambria Math" pitchFamily="18" charset="0"/>
                            </a:rPr>
                            <m:t>𝒐𝒓𝒊𝒈𝒊𝒏𝒂𝒍</m:t>
                          </m:r>
                          <m:r>
                            <a:rPr lang="en-US" sz="2600" b="1" i="1" dirty="0" smtClean="0">
                              <a:solidFill>
                                <a:srgbClr val="660066"/>
                              </a:solidFill>
                              <a:latin typeface="Cambria Math"/>
                              <a:ea typeface="Cambria Math" pitchFamily="18" charset="0"/>
                            </a:rPr>
                            <m:t> </m:t>
                          </m:r>
                          <m:r>
                            <a:rPr lang="en-US" sz="2600" b="1" i="1" dirty="0" smtClean="0">
                              <a:solidFill>
                                <a:srgbClr val="660066"/>
                              </a:solidFill>
                              <a:latin typeface="Cambria Math"/>
                              <a:ea typeface="Cambria Math" pitchFamily="18" charset="0"/>
                            </a:rPr>
                            <m:t>𝒑𝒓𝒊𝒄𝒆</m:t>
                          </m:r>
                        </m:den>
                      </m:f>
                      <m:r>
                        <a:rPr lang="en-US" sz="2600" b="1" i="1" dirty="0" smtClean="0">
                          <a:solidFill>
                            <a:srgbClr val="660066"/>
                          </a:solidFill>
                          <a:latin typeface="Cambria Math"/>
                          <a:ea typeface="Cambria Math" pitchFamily="18" charset="0"/>
                        </a:rPr>
                        <m:t> </m:t>
                      </m:r>
                    </m:oMath>
                  </m:oMathPara>
                </a14:m>
                <a:endParaRPr lang="en-US" sz="2600" b="1" dirty="0" smtClean="0">
                  <a:solidFill>
                    <a:srgbClr val="660066"/>
                  </a:solidFill>
                  <a:latin typeface="Cambria Math" pitchFamily="18" charset="0"/>
                  <a:ea typeface="Cambria Math"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7039" y="1676400"/>
                <a:ext cx="9067800" cy="2819400"/>
              </a:xfrm>
              <a:blipFill rotWithShape="1">
                <a:blip r:embed="rId2"/>
                <a:stretch>
                  <a:fillRect t="-4104"/>
                </a:stretch>
              </a:blipFill>
            </p:spPr>
            <p:txBody>
              <a:bodyPr/>
              <a:lstStyle/>
              <a:p>
                <a:r>
                  <a:rPr lang="en-US">
                    <a:noFill/>
                  </a:rPr>
                  <a:t> </a:t>
                </a:r>
              </a:p>
            </p:txBody>
          </p:sp>
        </mc:Fallback>
      </mc:AlternateContent>
    </p:spTree>
    <p:extLst>
      <p:ext uri="{BB962C8B-B14F-4D97-AF65-F5344CB8AC3E}">
        <p14:creationId xmlns:p14="http://schemas.microsoft.com/office/powerpoint/2010/main" val="68531284"/>
      </p:ext>
    </p:extLst>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AC7BF399-3A87-41F2-B9DA-C736700A6DDA}" type="slidenum">
              <a:rPr lang="en-US">
                <a:solidFill>
                  <a:srgbClr val="107DBC"/>
                </a:solidFill>
              </a:rPr>
              <a:pPr>
                <a:defRPr/>
              </a:pPr>
              <a:t>13</a:t>
            </a:fld>
            <a:endParaRPr lang="en-US" dirty="0">
              <a:solidFill>
                <a:srgbClr val="107DBC"/>
              </a:solidFill>
            </a:endParaRPr>
          </a:p>
        </p:txBody>
      </p:sp>
      <p:sp>
        <p:nvSpPr>
          <p:cNvPr id="16387" name="Rectangle 5"/>
          <p:cNvSpPr>
            <a:spLocks noGrp="1" noChangeArrowheads="1"/>
          </p:cNvSpPr>
          <p:nvPr>
            <p:ph type="body" sz="half" idx="1"/>
          </p:nvPr>
        </p:nvSpPr>
        <p:spPr>
          <a:xfrm>
            <a:off x="762000" y="1066800"/>
            <a:ext cx="7696200" cy="2209800"/>
          </a:xfrm>
        </p:spPr>
        <p:txBody>
          <a:bodyPr/>
          <a:lstStyle/>
          <a:p>
            <a:pPr indent="-285750" eaLnBrk="1" hangingPunct="1">
              <a:lnSpc>
                <a:spcPct val="90000"/>
              </a:lnSpc>
              <a:buFont typeface="Wingdings" pitchFamily="2" charset="2"/>
              <a:buNone/>
            </a:pPr>
            <a:r>
              <a:rPr lang="en-US" sz="2800" dirty="0" smtClean="0"/>
              <a:t>	An online job search site charges employers fees to post job listings. Their price list is shown in the table. The prices per posting decrease as the number of postings increase. What is the percent savings if an employer decides to post four jobs?</a:t>
            </a:r>
          </a:p>
        </p:txBody>
      </p:sp>
      <p:sp>
        <p:nvSpPr>
          <p:cNvPr id="451591" name="Rectangle 7"/>
          <p:cNvSpPr>
            <a:spLocks noGrp="1" noChangeArrowheads="1"/>
          </p:cNvSpPr>
          <p:nvPr>
            <p:ph type="title"/>
          </p:nvPr>
        </p:nvSpPr>
        <p:spPr>
          <a:xfrm>
            <a:off x="685800" y="457200"/>
            <a:ext cx="25146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dirty="0" smtClean="0"/>
              <a:t>EXAMPLE 4</a:t>
            </a:r>
          </a:p>
        </p:txBody>
      </p:sp>
      <p:pic>
        <p:nvPicPr>
          <p:cNvPr id="16389"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73697" t="34167" r="5730" b="33333"/>
          <a:stretch>
            <a:fillRect/>
          </a:stretch>
        </p:blipFill>
        <p:spPr>
          <a:xfrm>
            <a:off x="1219200" y="3200400"/>
            <a:ext cx="2590800" cy="2819400"/>
          </a:xfrm>
          <a:noFill/>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Rectangle 1"/>
              <p:cNvSpPr/>
              <p:nvPr/>
            </p:nvSpPr>
            <p:spPr>
              <a:xfrm>
                <a:off x="2743200" y="76200"/>
                <a:ext cx="6400800" cy="667042"/>
              </a:xfrm>
              <a:prstGeom prst="rect">
                <a:avLst/>
              </a:prstGeom>
            </p:spPr>
            <p:txBody>
              <a:bodyPr wrap="square">
                <a:spAutoFit/>
              </a:bodyPr>
              <a:lstStyle/>
              <a:p>
                <a:pPr marL="0" indent="0" algn="ctr">
                  <a:buNone/>
                </a:pPr>
                <a14:m>
                  <m:oMathPara xmlns:m="http://schemas.openxmlformats.org/officeDocument/2006/math">
                    <m:oMathParaPr>
                      <m:jc m:val="centerGroup"/>
                    </m:oMathParaPr>
                    <m:oMath xmlns:m="http://schemas.openxmlformats.org/officeDocument/2006/math">
                      <m:r>
                        <a:rPr lang="en-US" sz="1800" i="1" dirty="0">
                          <a:solidFill>
                            <a:srgbClr val="660066"/>
                          </a:solidFill>
                          <a:latin typeface="Cambria Math"/>
                          <a:ea typeface="Cambria Math" pitchFamily="18" charset="0"/>
                        </a:rPr>
                        <m:t>𝑷𝒆𝒓𝒄𝒆𝒏𝒕</m:t>
                      </m:r>
                      <m:r>
                        <a:rPr lang="en-US" sz="1800" i="1" dirty="0">
                          <a:solidFill>
                            <a:srgbClr val="660066"/>
                          </a:solidFill>
                          <a:latin typeface="Cambria Math"/>
                          <a:ea typeface="Cambria Math" pitchFamily="18" charset="0"/>
                        </a:rPr>
                        <m:t> </m:t>
                      </m:r>
                      <m:r>
                        <a:rPr lang="en-US" sz="1800" i="1" dirty="0">
                          <a:solidFill>
                            <a:srgbClr val="660066"/>
                          </a:solidFill>
                          <a:latin typeface="Cambria Math"/>
                          <a:ea typeface="Cambria Math" pitchFamily="18" charset="0"/>
                        </a:rPr>
                        <m:t>𝒅𝒊𝒔𝒄𝒐𝒖𝒏𝒕</m:t>
                      </m:r>
                      <m:r>
                        <a:rPr lang="en-US" sz="1800" i="1" dirty="0">
                          <a:solidFill>
                            <a:srgbClr val="660066"/>
                          </a:solidFill>
                          <a:latin typeface="Cambria Math"/>
                          <a:ea typeface="Cambria Math" pitchFamily="18" charset="0"/>
                        </a:rPr>
                        <m:t>=</m:t>
                      </m:r>
                      <m:f>
                        <m:fPr>
                          <m:ctrlPr>
                            <a:rPr lang="en-US" sz="1800" i="1" dirty="0">
                              <a:solidFill>
                                <a:srgbClr val="660066"/>
                              </a:solidFill>
                              <a:latin typeface="Cambria Math"/>
                              <a:ea typeface="Cambria Math" pitchFamily="18" charset="0"/>
                            </a:rPr>
                          </m:ctrlPr>
                        </m:fPr>
                        <m:num>
                          <m:r>
                            <a:rPr lang="en-US" sz="1800" i="1" dirty="0">
                              <a:solidFill>
                                <a:srgbClr val="660066"/>
                              </a:solidFill>
                              <a:latin typeface="Cambria Math"/>
                              <a:ea typeface="Cambria Math" pitchFamily="18" charset="0"/>
                            </a:rPr>
                            <m:t>𝒐𝒓𝒊𝒈𝒊𝒏𝒂𝒍</m:t>
                          </m:r>
                          <m:r>
                            <a:rPr lang="en-US" sz="1800" i="1" dirty="0">
                              <a:solidFill>
                                <a:srgbClr val="660066"/>
                              </a:solidFill>
                              <a:latin typeface="Cambria Math"/>
                              <a:ea typeface="Cambria Math" pitchFamily="18" charset="0"/>
                            </a:rPr>
                            <m:t> </m:t>
                          </m:r>
                          <m:r>
                            <a:rPr lang="en-US" sz="1800" i="1" dirty="0">
                              <a:solidFill>
                                <a:srgbClr val="660066"/>
                              </a:solidFill>
                              <a:latin typeface="Cambria Math"/>
                              <a:ea typeface="Cambria Math" pitchFamily="18" charset="0"/>
                            </a:rPr>
                            <m:t>𝒑𝒓𝒊𝒄𝒆</m:t>
                          </m:r>
                          <m:r>
                            <a:rPr lang="en-US" sz="1800" i="1" dirty="0">
                              <a:solidFill>
                                <a:srgbClr val="660066"/>
                              </a:solidFill>
                              <a:latin typeface="Cambria Math"/>
                              <a:ea typeface="Cambria Math" pitchFamily="18" charset="0"/>
                            </a:rPr>
                            <m:t> −</m:t>
                          </m:r>
                          <m:r>
                            <a:rPr lang="en-US" sz="1800" i="1" dirty="0">
                              <a:solidFill>
                                <a:srgbClr val="660066"/>
                              </a:solidFill>
                              <a:latin typeface="Cambria Math"/>
                              <a:ea typeface="Cambria Math" pitchFamily="18" charset="0"/>
                            </a:rPr>
                            <m:t>𝒅𝒊𝒔𝒄𝒐𝒖𝒏𝒕</m:t>
                          </m:r>
                          <m:r>
                            <a:rPr lang="en-US" sz="1800" i="1" dirty="0">
                              <a:solidFill>
                                <a:srgbClr val="660066"/>
                              </a:solidFill>
                              <a:latin typeface="Cambria Math"/>
                              <a:ea typeface="Cambria Math" pitchFamily="18" charset="0"/>
                            </a:rPr>
                            <m:t> </m:t>
                          </m:r>
                          <m:r>
                            <a:rPr lang="en-US" sz="1800" i="1" dirty="0">
                              <a:solidFill>
                                <a:srgbClr val="660066"/>
                              </a:solidFill>
                              <a:latin typeface="Cambria Math"/>
                              <a:ea typeface="Cambria Math" pitchFamily="18" charset="0"/>
                            </a:rPr>
                            <m:t>𝒑𝒓𝒊𝒄𝒆</m:t>
                          </m:r>
                        </m:num>
                        <m:den>
                          <m:r>
                            <a:rPr lang="en-US" sz="1800" i="1" dirty="0">
                              <a:solidFill>
                                <a:srgbClr val="660066"/>
                              </a:solidFill>
                              <a:latin typeface="Cambria Math"/>
                              <a:ea typeface="Cambria Math" pitchFamily="18" charset="0"/>
                            </a:rPr>
                            <m:t>𝒐𝒓𝒊𝒈𝒊𝒏𝒂𝒍</m:t>
                          </m:r>
                          <m:r>
                            <a:rPr lang="en-US" sz="1800" i="1" dirty="0">
                              <a:solidFill>
                                <a:srgbClr val="660066"/>
                              </a:solidFill>
                              <a:latin typeface="Cambria Math"/>
                              <a:ea typeface="Cambria Math" pitchFamily="18" charset="0"/>
                            </a:rPr>
                            <m:t> </m:t>
                          </m:r>
                          <m:r>
                            <a:rPr lang="en-US" sz="1800" i="1" dirty="0">
                              <a:solidFill>
                                <a:srgbClr val="660066"/>
                              </a:solidFill>
                              <a:latin typeface="Cambria Math"/>
                              <a:ea typeface="Cambria Math" pitchFamily="18" charset="0"/>
                            </a:rPr>
                            <m:t>𝒑𝒓𝒊𝒄𝒆</m:t>
                          </m:r>
                        </m:den>
                      </m:f>
                      <m:r>
                        <a:rPr lang="en-US" sz="1800" i="1" dirty="0">
                          <a:solidFill>
                            <a:srgbClr val="660066"/>
                          </a:solidFill>
                          <a:latin typeface="Cambria Math"/>
                          <a:ea typeface="Cambria Math" pitchFamily="18" charset="0"/>
                        </a:rPr>
                        <m:t> </m:t>
                      </m:r>
                    </m:oMath>
                  </m:oMathPara>
                </a14:m>
                <a:endParaRPr lang="en-US" sz="1800" dirty="0">
                  <a:solidFill>
                    <a:srgbClr val="660066"/>
                  </a:solidFill>
                  <a:latin typeface="Cambria Math" pitchFamily="18" charset="0"/>
                  <a:ea typeface="Cambria Math"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743200" y="76200"/>
                <a:ext cx="6400800" cy="66704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076700" y="3432016"/>
                <a:ext cx="4533900" cy="1326261"/>
              </a:xfrm>
              <a:prstGeom prst="rect">
                <a:avLst/>
              </a:prstGeom>
            </p:spPr>
            <p:txBody>
              <a:bodyPr wrap="square">
                <a:spAutoFit/>
              </a:bodyPr>
              <a:lstStyle/>
              <a:p>
                <a:pPr marL="0" indent="0" algn="ctr">
                  <a:buNone/>
                </a:pPr>
                <a14:m>
                  <m:oMathPara xmlns:m="http://schemas.openxmlformats.org/officeDocument/2006/math">
                    <m:oMathParaPr>
                      <m:jc m:val="centerGroup"/>
                    </m:oMathParaPr>
                    <m:oMath xmlns:m="http://schemas.openxmlformats.org/officeDocument/2006/math">
                      <m:r>
                        <a:rPr lang="en-US" sz="1800" i="1" dirty="0" smtClean="0">
                          <a:solidFill>
                            <a:srgbClr val="660066"/>
                          </a:solidFill>
                          <a:latin typeface="Cambria Math"/>
                          <a:ea typeface="Cambria Math" pitchFamily="18" charset="0"/>
                        </a:rPr>
                        <m:t>𝑷𝒆𝒓𝒄𝒆𝒏𝒕</m:t>
                      </m:r>
                      <m:r>
                        <a:rPr lang="en-US" sz="1800" i="1" dirty="0" smtClean="0">
                          <a:solidFill>
                            <a:srgbClr val="660066"/>
                          </a:solidFill>
                          <a:latin typeface="Cambria Math"/>
                          <a:ea typeface="Cambria Math" pitchFamily="18" charset="0"/>
                        </a:rPr>
                        <m:t> </m:t>
                      </m:r>
                      <m:r>
                        <a:rPr lang="en-US" sz="1800" i="1" dirty="0" smtClean="0">
                          <a:solidFill>
                            <a:srgbClr val="660066"/>
                          </a:solidFill>
                          <a:latin typeface="Cambria Math"/>
                          <a:ea typeface="Cambria Math" pitchFamily="18" charset="0"/>
                        </a:rPr>
                        <m:t>𝒅𝒊𝒔𝒄𝒐𝒖𝒏𝒕</m:t>
                      </m:r>
                      <m:r>
                        <a:rPr lang="en-US" sz="1800" i="1" dirty="0" smtClean="0">
                          <a:solidFill>
                            <a:srgbClr val="660066"/>
                          </a:solidFill>
                          <a:latin typeface="Cambria Math"/>
                          <a:ea typeface="Cambria Math" pitchFamily="18" charset="0"/>
                        </a:rPr>
                        <m:t>=</m:t>
                      </m:r>
                      <m:f>
                        <m:fPr>
                          <m:ctrlPr>
                            <a:rPr lang="en-US" sz="1800" i="1" dirty="0">
                              <a:solidFill>
                                <a:srgbClr val="660066"/>
                              </a:solidFill>
                              <a:latin typeface="Cambria Math"/>
                              <a:ea typeface="Cambria Math" pitchFamily="18" charset="0"/>
                            </a:rPr>
                          </m:ctrlPr>
                        </m:fPr>
                        <m:num>
                          <m:r>
                            <a:rPr lang="en-US" sz="1800" b="1" i="1" dirty="0" smtClean="0">
                              <a:solidFill>
                                <a:srgbClr val="660066"/>
                              </a:solidFill>
                              <a:latin typeface="Cambria Math"/>
                              <a:ea typeface="Cambria Math" pitchFamily="18" charset="0"/>
                            </a:rPr>
                            <m:t>𝟑𝟗𝟓</m:t>
                          </m:r>
                          <m:r>
                            <a:rPr lang="en-US" sz="1800" i="1" dirty="0">
                              <a:solidFill>
                                <a:srgbClr val="660066"/>
                              </a:solidFill>
                              <a:latin typeface="Cambria Math"/>
                              <a:ea typeface="Cambria Math" pitchFamily="18" charset="0"/>
                            </a:rPr>
                            <m:t>−</m:t>
                          </m:r>
                          <m:r>
                            <a:rPr lang="en-US" sz="1800" b="1" i="1" dirty="0" smtClean="0">
                              <a:solidFill>
                                <a:srgbClr val="660066"/>
                              </a:solidFill>
                              <a:latin typeface="Cambria Math"/>
                              <a:ea typeface="Cambria Math" pitchFamily="18" charset="0"/>
                            </a:rPr>
                            <m:t>𝟑𝟓𝟎</m:t>
                          </m:r>
                        </m:num>
                        <m:den>
                          <m:r>
                            <a:rPr lang="en-US" sz="1800" b="1" i="1" dirty="0" smtClean="0">
                              <a:solidFill>
                                <a:srgbClr val="660066"/>
                              </a:solidFill>
                              <a:latin typeface="Cambria Math"/>
                              <a:ea typeface="Cambria Math" pitchFamily="18" charset="0"/>
                            </a:rPr>
                            <m:t>𝟑𝟗𝟓</m:t>
                          </m:r>
                        </m:den>
                      </m:f>
                      <m:r>
                        <a:rPr lang="en-US" sz="1800" i="1" dirty="0">
                          <a:solidFill>
                            <a:srgbClr val="660066"/>
                          </a:solidFill>
                          <a:latin typeface="Cambria Math"/>
                          <a:ea typeface="Cambria Math" pitchFamily="18" charset="0"/>
                        </a:rPr>
                        <m:t> </m:t>
                      </m:r>
                    </m:oMath>
                  </m:oMathPara>
                </a14:m>
                <a:endParaRPr lang="en-US" sz="1800" dirty="0" smtClean="0">
                  <a:solidFill>
                    <a:srgbClr val="660066"/>
                  </a:solidFill>
                  <a:latin typeface="Cambria Math" pitchFamily="18" charset="0"/>
                  <a:ea typeface="Cambria Math" pitchFamily="18" charset="0"/>
                </a:endParaRPr>
              </a:p>
              <a:p>
                <a:pPr marL="0" indent="0" algn="ctr">
                  <a:buNone/>
                </a:pPr>
                <a:endParaRPr lang="en-US" sz="1800" dirty="0">
                  <a:solidFill>
                    <a:srgbClr val="660066"/>
                  </a:solidFill>
                  <a:latin typeface="Cambria Math" pitchFamily="18" charset="0"/>
                  <a:ea typeface="Cambria Math" pitchFamily="18" charset="0"/>
                </a:endParaRPr>
              </a:p>
              <a:p>
                <a:pPr marL="0" indent="0">
                  <a:buNone/>
                </a:pPr>
                <a:r>
                  <a:rPr lang="en-US" sz="1800" dirty="0" smtClean="0">
                    <a:solidFill>
                      <a:srgbClr val="660066"/>
                    </a:solidFill>
                    <a:latin typeface="Cambria Math" pitchFamily="18" charset="0"/>
                    <a:ea typeface="Cambria Math" pitchFamily="18" charset="0"/>
                  </a:rPr>
                  <a:t>The employer saves ____% per posting.</a:t>
                </a:r>
                <a:endParaRPr lang="en-US" sz="1800" dirty="0">
                  <a:solidFill>
                    <a:srgbClr val="660066"/>
                  </a:solidFill>
                  <a:latin typeface="Cambria Math" pitchFamily="18" charset="0"/>
                  <a:ea typeface="Cambria Math"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076700" y="3432016"/>
                <a:ext cx="4533900" cy="1326261"/>
              </a:xfrm>
              <a:prstGeom prst="rect">
                <a:avLst/>
              </a:prstGeom>
              <a:blipFill rotWithShape="1">
                <a:blip r:embed="rId4"/>
                <a:stretch>
                  <a:fillRect l="-1210" b="-5963"/>
                </a:stretch>
              </a:blipFill>
            </p:spPr>
            <p:txBody>
              <a:bodyPr/>
              <a:lstStyle/>
              <a:p>
                <a:r>
                  <a:rPr lang="en-US">
                    <a:noFill/>
                  </a:rPr>
                  <a:t> </a:t>
                </a:r>
              </a:p>
            </p:txBody>
          </p:sp>
        </mc:Fallback>
      </mc:AlternateContent>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9BC12CE7-483D-4B4E-A5BC-9FE8D70213B8}" type="slidenum">
              <a:rPr lang="en-US">
                <a:solidFill>
                  <a:srgbClr val="107DBC"/>
                </a:solidFill>
              </a:rPr>
              <a:pPr>
                <a:defRPr/>
              </a:pPr>
              <a:t>14</a:t>
            </a:fld>
            <a:endParaRPr lang="en-US" dirty="0">
              <a:solidFill>
                <a:srgbClr val="107DBC"/>
              </a:solidFill>
            </a:endParaRPr>
          </a:p>
        </p:txBody>
      </p:sp>
      <p:sp>
        <p:nvSpPr>
          <p:cNvPr id="17411"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dirty="0" smtClean="0"/>
              <a:t>JobFind</a:t>
            </a:r>
            <a:r>
              <a:rPr lang="en-US" sz="2800" dirty="0" smtClean="0"/>
              <a:t> charges employers </a:t>
            </a:r>
            <a:r>
              <a:rPr lang="en-US" sz="2800" i="1" dirty="0" smtClean="0"/>
              <a:t>x</a:t>
            </a:r>
            <a:r>
              <a:rPr lang="en-US" sz="2800" dirty="0" smtClean="0"/>
              <a:t> dollars to post a job on their website. They offer a 16% discount if 20 or more jobs are posted. If 31 jobs are posted by a specific employer, express the discount as a percent.  </a:t>
            </a:r>
          </a:p>
        </p:txBody>
      </p:sp>
      <p:sp>
        <p:nvSpPr>
          <p:cNvPr id="17412"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dirty="0">
                <a:solidFill>
                  <a:schemeClr val="tx1"/>
                </a:solidFill>
                <a:latin typeface="Arial Narrow" pitchFamily="34" charset="0"/>
              </a:rPr>
              <a:t>CHECK </a:t>
            </a:r>
            <a:r>
              <a:rPr lang="en-US" sz="3000" dirty="0">
                <a:solidFill>
                  <a:schemeClr val="tx2"/>
                </a:solidFill>
                <a:latin typeface="Arial Narrow" pitchFamily="34" charset="0"/>
              </a:rPr>
              <a:t>YOUR UNDERSTANDING</a:t>
            </a:r>
          </a:p>
        </p:txBody>
      </p:sp>
      <p:pic>
        <p:nvPicPr>
          <p:cNvPr id="17413"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ultiply 5"/>
          <p:cNvSpPr/>
          <p:nvPr/>
        </p:nvSpPr>
        <p:spPr bwMode="auto">
          <a:xfrm>
            <a:off x="2019300" y="1981200"/>
            <a:ext cx="5181600" cy="4876800"/>
          </a:xfrm>
          <a:prstGeom prst="mathMultiply">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kumimoji="0" lang="en-US" sz="6600" b="0" i="0" u="none" strike="noStrike" cap="none" normalizeH="0" baseline="0" dirty="0" smtClean="0">
                <a:ln>
                  <a:noFill/>
                </a:ln>
                <a:solidFill>
                  <a:srgbClr val="F8F8F8"/>
                </a:solidFill>
                <a:effectLst/>
                <a:latin typeface="Cambria Math" pitchFamily="18" charset="0"/>
                <a:ea typeface="Cambria Math" pitchFamily="18" charset="0"/>
              </a:rPr>
              <a:t>Skip</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32B7BC4B-7FCF-4562-A1A4-8501557F7D2B}" type="slidenum">
              <a:rPr lang="en-US">
                <a:solidFill>
                  <a:srgbClr val="107DBC"/>
                </a:solidFill>
              </a:rPr>
              <a:pPr>
                <a:defRPr/>
              </a:pPr>
              <a:t>15</a:t>
            </a:fld>
            <a:endParaRPr lang="en-US" dirty="0">
              <a:solidFill>
                <a:srgbClr val="107DBC"/>
              </a:solidFill>
            </a:endParaRPr>
          </a:p>
        </p:txBody>
      </p:sp>
      <p:sp>
        <p:nvSpPr>
          <p:cNvPr id="296962" name="Rectangle 2"/>
          <p:cNvSpPr>
            <a:spLocks noGrp="1" noChangeArrowheads="1"/>
          </p:cNvSpPr>
          <p:nvPr>
            <p:ph type="title"/>
          </p:nvPr>
        </p:nvSpPr>
        <p:spPr>
          <a:xfrm>
            <a:off x="6858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dirty="0" smtClean="0"/>
              <a:t>EXAMPLE 5</a:t>
            </a:r>
          </a:p>
        </p:txBody>
      </p:sp>
      <p:sp>
        <p:nvSpPr>
          <p:cNvPr id="18436" name="Rectangle 3"/>
          <p:cNvSpPr>
            <a:spLocks noGrp="1" noChangeArrowheads="1"/>
          </p:cNvSpPr>
          <p:nvPr>
            <p:ph type="body" idx="1"/>
          </p:nvPr>
        </p:nvSpPr>
        <p:spPr>
          <a:xfrm>
            <a:off x="762000" y="992188"/>
            <a:ext cx="7772400" cy="4570412"/>
          </a:xfrm>
        </p:spPr>
        <p:txBody>
          <a:bodyPr/>
          <a:lstStyle/>
          <a:p>
            <a:pPr indent="-114300" eaLnBrk="1" hangingPunct="1">
              <a:lnSpc>
                <a:spcPct val="90000"/>
              </a:lnSpc>
              <a:buFont typeface="Wingdings" pitchFamily="2" charset="2"/>
              <a:buNone/>
            </a:pPr>
            <a:r>
              <a:rPr lang="en-US" dirty="0" smtClean="0"/>
              <a:t> Jane’s Printing Services charges $29.95 to print 200 high quality copies of a one-page resume. Each additional set of 100 copies costs $14. Express the cost, </a:t>
            </a:r>
            <a:r>
              <a:rPr lang="en-US" i="1" dirty="0" smtClean="0"/>
              <a:t>r(x),</a:t>
            </a:r>
            <a:r>
              <a:rPr lang="en-US" dirty="0" smtClean="0"/>
              <a:t> of printing </a:t>
            </a:r>
            <a:r>
              <a:rPr lang="en-US" i="1" dirty="0" smtClean="0"/>
              <a:t>x</a:t>
            </a:r>
            <a:r>
              <a:rPr lang="en-US" dirty="0" smtClean="0"/>
              <a:t> sets of 100 resumes, as a piecewise function.</a:t>
            </a:r>
            <a:r>
              <a:rPr lang="en-US" sz="2800" dirty="0" smtClean="0"/>
              <a:t>   </a:t>
            </a:r>
          </a:p>
        </p:txBody>
      </p:sp>
      <p:grpSp>
        <p:nvGrpSpPr>
          <p:cNvPr id="5" name="Group 9"/>
          <p:cNvGrpSpPr>
            <a:grpSpLocks/>
          </p:cNvGrpSpPr>
          <p:nvPr/>
        </p:nvGrpSpPr>
        <p:grpSpPr bwMode="auto">
          <a:xfrm>
            <a:off x="533400" y="3703637"/>
            <a:ext cx="8382000" cy="1082675"/>
            <a:chOff x="1296" y="1824"/>
            <a:chExt cx="3024" cy="682"/>
          </a:xfrm>
        </p:grpSpPr>
        <p:sp>
          <p:nvSpPr>
            <p:cNvPr id="6" name="Text Box 5"/>
            <p:cNvSpPr txBox="1">
              <a:spLocks noChangeArrowheads="1"/>
            </p:cNvSpPr>
            <p:nvPr/>
          </p:nvSpPr>
          <p:spPr bwMode="auto">
            <a:xfrm>
              <a:off x="2016" y="1824"/>
              <a:ext cx="2304" cy="682"/>
            </a:xfrm>
            <a:prstGeom prst="rect">
              <a:avLst/>
            </a:prstGeom>
            <a:noFill/>
            <a:ln>
              <a:noFill/>
            </a:ln>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lnSpc>
                  <a:spcPct val="90000"/>
                </a:lnSpc>
                <a:spcBef>
                  <a:spcPct val="50000"/>
                </a:spcBef>
              </a:pPr>
              <a:r>
                <a:rPr lang="en-US" sz="2800" b="0" dirty="0" smtClean="0">
                  <a:solidFill>
                    <a:srgbClr val="660066"/>
                  </a:solidFill>
                  <a:latin typeface="Arial Narrow" pitchFamily="34" charset="0"/>
                </a:rPr>
                <a:t>29.95                   when </a:t>
              </a:r>
              <a:r>
                <a:rPr lang="en-US" sz="2800" b="0" i="1" dirty="0" smtClean="0">
                  <a:solidFill>
                    <a:srgbClr val="660066"/>
                  </a:solidFill>
                  <a:latin typeface="Arial Narrow" pitchFamily="34" charset="0"/>
                </a:rPr>
                <a:t>x </a:t>
              </a:r>
              <a:r>
                <a:rPr lang="en-US" sz="2800" b="0" dirty="0" smtClean="0">
                  <a:solidFill>
                    <a:srgbClr val="660066"/>
                  </a:solidFill>
                  <a:latin typeface="Arial Narrow" pitchFamily="34" charset="0"/>
                </a:rPr>
                <a:t>in an integer </a:t>
              </a:r>
              <a:r>
                <a:rPr lang="en-US" sz="2800" b="0" dirty="0">
                  <a:solidFill>
                    <a:srgbClr val="660066"/>
                  </a:solidFill>
                  <a:latin typeface="Arial Narrow" pitchFamily="34" charset="0"/>
                </a:rPr>
                <a:t>≤ </a:t>
              </a:r>
              <a:r>
                <a:rPr lang="en-US" sz="2800" b="0" dirty="0" smtClean="0">
                  <a:solidFill>
                    <a:srgbClr val="660066"/>
                  </a:solidFill>
                  <a:latin typeface="Arial Narrow" pitchFamily="34" charset="0"/>
                </a:rPr>
                <a:t>2</a:t>
              </a:r>
              <a:endParaRPr lang="en-US" sz="2800" b="0" dirty="0">
                <a:solidFill>
                  <a:srgbClr val="660066"/>
                </a:solidFill>
                <a:latin typeface="Arial Narrow" pitchFamily="34" charset="0"/>
              </a:endParaRPr>
            </a:p>
            <a:p>
              <a:pPr eaLnBrk="1" hangingPunct="1">
                <a:lnSpc>
                  <a:spcPct val="90000"/>
                </a:lnSpc>
                <a:spcBef>
                  <a:spcPct val="50000"/>
                </a:spcBef>
              </a:pPr>
              <a:r>
                <a:rPr lang="en-US" sz="2800" b="0" dirty="0" smtClean="0">
                  <a:solidFill>
                    <a:srgbClr val="660066"/>
                  </a:solidFill>
                  <a:latin typeface="Arial Narrow" pitchFamily="34" charset="0"/>
                </a:rPr>
                <a:t>29.95 </a:t>
              </a:r>
              <a:r>
                <a:rPr lang="en-US" sz="2800" b="0" dirty="0">
                  <a:solidFill>
                    <a:srgbClr val="660066"/>
                  </a:solidFill>
                  <a:latin typeface="Arial Narrow" pitchFamily="34" charset="0"/>
                </a:rPr>
                <a:t>+ </a:t>
              </a:r>
              <a:r>
                <a:rPr lang="en-US" sz="2800" b="0" dirty="0" smtClean="0">
                  <a:solidFill>
                    <a:srgbClr val="660066"/>
                  </a:solidFill>
                  <a:latin typeface="Arial Narrow" pitchFamily="34" charset="0"/>
                </a:rPr>
                <a:t>14(</a:t>
              </a:r>
              <a:r>
                <a:rPr lang="en-US" sz="2800" b="0" i="1" dirty="0" smtClean="0">
                  <a:solidFill>
                    <a:srgbClr val="660066"/>
                  </a:solidFill>
                  <a:latin typeface="Arial Narrow" pitchFamily="34" charset="0"/>
                </a:rPr>
                <a:t>x</a:t>
              </a:r>
              <a:r>
                <a:rPr lang="en-US" sz="2800" b="0" dirty="0" smtClean="0">
                  <a:solidFill>
                    <a:srgbClr val="660066"/>
                  </a:solidFill>
                  <a:latin typeface="Arial Narrow" pitchFamily="34" charset="0"/>
                </a:rPr>
                <a:t> </a:t>
              </a:r>
              <a:r>
                <a:rPr lang="en-US" sz="2800" b="0" dirty="0">
                  <a:solidFill>
                    <a:srgbClr val="660066"/>
                  </a:solidFill>
                  <a:latin typeface="Arial Narrow" pitchFamily="34" charset="0"/>
                </a:rPr>
                <a:t>− </a:t>
              </a:r>
              <a:r>
                <a:rPr lang="en-US" sz="2800" b="0" dirty="0" smtClean="0">
                  <a:solidFill>
                    <a:srgbClr val="660066"/>
                  </a:solidFill>
                  <a:latin typeface="Arial Narrow" pitchFamily="34" charset="0"/>
                </a:rPr>
                <a:t>2) when </a:t>
              </a:r>
              <a:r>
                <a:rPr lang="en-US" sz="2800" b="0" i="1" dirty="0" smtClean="0">
                  <a:solidFill>
                    <a:srgbClr val="660066"/>
                  </a:solidFill>
                  <a:latin typeface="Arial Narrow" pitchFamily="34" charset="0"/>
                </a:rPr>
                <a:t>x </a:t>
              </a:r>
              <a:r>
                <a:rPr lang="en-US" sz="2800" b="0" dirty="0" smtClean="0">
                  <a:solidFill>
                    <a:srgbClr val="660066"/>
                  </a:solidFill>
                  <a:latin typeface="Arial Narrow" pitchFamily="34" charset="0"/>
                </a:rPr>
                <a:t>in an integer </a:t>
              </a:r>
              <a:r>
                <a:rPr lang="en-US" sz="2800" b="0" dirty="0">
                  <a:solidFill>
                    <a:srgbClr val="660066"/>
                  </a:solidFill>
                  <a:latin typeface="Arial Narrow" pitchFamily="34" charset="0"/>
                </a:rPr>
                <a:t>&gt; </a:t>
              </a:r>
              <a:r>
                <a:rPr lang="en-US" sz="2800" b="0" dirty="0" smtClean="0">
                  <a:solidFill>
                    <a:srgbClr val="660066"/>
                  </a:solidFill>
                  <a:latin typeface="Arial Narrow" pitchFamily="34" charset="0"/>
                </a:rPr>
                <a:t>2</a:t>
              </a:r>
              <a:endParaRPr lang="en-US" sz="2800" b="0" dirty="0">
                <a:solidFill>
                  <a:srgbClr val="660066"/>
                </a:solidFill>
                <a:latin typeface="Arial Narrow" pitchFamily="34" charset="0"/>
              </a:endParaRPr>
            </a:p>
          </p:txBody>
        </p:sp>
        <p:sp>
          <p:nvSpPr>
            <p:cNvPr id="7" name="Text Box 6"/>
            <p:cNvSpPr txBox="1">
              <a:spLocks noChangeArrowheads="1"/>
            </p:cNvSpPr>
            <p:nvPr/>
          </p:nvSpPr>
          <p:spPr bwMode="auto">
            <a:xfrm>
              <a:off x="1296" y="1968"/>
              <a:ext cx="720" cy="365"/>
            </a:xfrm>
            <a:prstGeom prst="rect">
              <a:avLst/>
            </a:prstGeom>
            <a:noFill/>
            <a:ln>
              <a:noFill/>
            </a:ln>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spcBef>
                  <a:spcPct val="50000"/>
                </a:spcBef>
              </a:pPr>
              <a:r>
                <a:rPr lang="en-US" b="0" i="1" dirty="0">
                  <a:solidFill>
                    <a:srgbClr val="660066"/>
                  </a:solidFill>
                  <a:latin typeface="Arial Narrow" pitchFamily="34" charset="0"/>
                </a:rPr>
                <a:t>c(x)</a:t>
              </a:r>
              <a:r>
                <a:rPr lang="en-US" b="0" dirty="0">
                  <a:solidFill>
                    <a:srgbClr val="660066"/>
                  </a:solidFill>
                  <a:latin typeface="Arial Narrow" pitchFamily="34" charset="0"/>
                </a:rPr>
                <a:t> =</a:t>
              </a:r>
            </a:p>
          </p:txBody>
        </p:sp>
        <p:sp>
          <p:nvSpPr>
            <p:cNvPr id="8" name="AutoShape 7"/>
            <p:cNvSpPr>
              <a:spLocks/>
            </p:cNvSpPr>
            <p:nvPr/>
          </p:nvSpPr>
          <p:spPr bwMode="auto">
            <a:xfrm>
              <a:off x="1968" y="1872"/>
              <a:ext cx="29" cy="624"/>
            </a:xfrm>
            <a:prstGeom prst="leftBrace">
              <a:avLst>
                <a:gd name="adj1" fmla="val 179310"/>
                <a:gd name="adj2" fmla="val 50000"/>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a:defRPr/>
              </a:pPr>
              <a:endParaRPr lang="en-US" dirty="0">
                <a:solidFill>
                  <a:srgbClr val="660066"/>
                </a:solidFill>
                <a:effectLst>
                  <a:outerShdw blurRad="38100" dist="38100" dir="2700000" algn="tl">
                    <a:srgbClr val="000000">
                      <a:alpha val="43137"/>
                    </a:srgbClr>
                  </a:outerShdw>
                </a:effectLst>
              </a:endParaRPr>
            </a:p>
          </p:txBody>
        </p:sp>
      </p:gr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8914543F-A7BF-4FD8-B7A7-3FBEBDC4DFCC}" type="slidenum">
              <a:rPr lang="en-US">
                <a:solidFill>
                  <a:srgbClr val="107DBC"/>
                </a:solidFill>
              </a:rPr>
              <a:pPr>
                <a:defRPr/>
              </a:pPr>
              <a:t>16</a:t>
            </a:fld>
            <a:endParaRPr lang="en-US" dirty="0">
              <a:solidFill>
                <a:srgbClr val="107DBC"/>
              </a:solidFill>
            </a:endParaRPr>
          </a:p>
        </p:txBody>
      </p:sp>
      <p:sp>
        <p:nvSpPr>
          <p:cNvPr id="19459"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dirty="0" smtClean="0"/>
              <a:t>Pete needs 77 copies of his resume. Jane’s charges 39 cents per resume-quality copy. Should he pay individually for the 77 copies or get 100 copies at the prices from Example 5? Explain.  </a:t>
            </a:r>
          </a:p>
        </p:txBody>
      </p:sp>
      <p:sp>
        <p:nvSpPr>
          <p:cNvPr id="19460"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dirty="0">
                <a:solidFill>
                  <a:schemeClr val="tx1"/>
                </a:solidFill>
                <a:latin typeface="Arial Narrow" pitchFamily="34" charset="0"/>
              </a:rPr>
              <a:t>CHECK </a:t>
            </a:r>
            <a:r>
              <a:rPr lang="en-US" sz="3000" dirty="0">
                <a:solidFill>
                  <a:schemeClr val="tx2"/>
                </a:solidFill>
                <a:latin typeface="Arial Narrow" pitchFamily="34" charset="0"/>
              </a:rPr>
              <a:t>YOUR UNDERSTANDING</a:t>
            </a:r>
          </a:p>
        </p:txBody>
      </p:sp>
      <p:pic>
        <p:nvPicPr>
          <p:cNvPr id="19461"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ultiply 5"/>
          <p:cNvSpPr/>
          <p:nvPr/>
        </p:nvSpPr>
        <p:spPr bwMode="auto">
          <a:xfrm>
            <a:off x="2019300" y="1828800"/>
            <a:ext cx="5181600" cy="4876800"/>
          </a:xfrm>
          <a:prstGeom prst="mathMultiply">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kumimoji="0" lang="en-US" sz="6600" b="0" i="0" u="none" strike="noStrike" cap="none" normalizeH="0" baseline="0" dirty="0" smtClean="0">
                <a:ln>
                  <a:noFill/>
                </a:ln>
                <a:solidFill>
                  <a:srgbClr val="F8F8F8"/>
                </a:solidFill>
                <a:effectLst/>
                <a:latin typeface="Cambria Math" pitchFamily="18" charset="0"/>
                <a:ea typeface="Cambria Math" pitchFamily="18" charset="0"/>
              </a:rPr>
              <a:t>Skip</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BD80D7F2-8655-408A-A8C7-49F2899E1DB1}" type="slidenum">
              <a:rPr lang="en-US">
                <a:solidFill>
                  <a:srgbClr val="107DBC"/>
                </a:solidFill>
              </a:rPr>
              <a:pPr>
                <a:defRPr/>
              </a:pPr>
              <a:t>17</a:t>
            </a:fld>
            <a:endParaRPr lang="en-US" dirty="0">
              <a:solidFill>
                <a:srgbClr val="107DBC"/>
              </a:solidFill>
            </a:endParaRPr>
          </a:p>
        </p:txBody>
      </p:sp>
      <p:sp>
        <p:nvSpPr>
          <p:cNvPr id="20483" name="Rectangle 2"/>
          <p:cNvSpPr>
            <a:spLocks noGrp="1" noChangeArrowheads="1"/>
          </p:cNvSpPr>
          <p:nvPr>
            <p:ph type="body" idx="1"/>
          </p:nvPr>
        </p:nvSpPr>
        <p:spPr>
          <a:xfrm>
            <a:off x="1066800" y="1096963"/>
            <a:ext cx="7162800" cy="3779837"/>
          </a:xfrm>
        </p:spPr>
        <p:txBody>
          <a:bodyPr/>
          <a:lstStyle/>
          <a:p>
            <a:pPr marL="0" indent="0" eaLnBrk="1" hangingPunct="1">
              <a:lnSpc>
                <a:spcPct val="90000"/>
              </a:lnSpc>
              <a:buFont typeface="Wingdings" pitchFamily="2" charset="2"/>
              <a:buNone/>
            </a:pPr>
            <a:r>
              <a:rPr lang="en-US" sz="2800" dirty="0" smtClean="0"/>
              <a:t>Write an inequality that compares the unit costs of a resume printed using each option Pete has in the Check Your Understanding above.  </a:t>
            </a:r>
          </a:p>
        </p:txBody>
      </p:sp>
      <p:sp>
        <p:nvSpPr>
          <p:cNvPr id="20484" name="Rectangle 3"/>
          <p:cNvSpPr>
            <a:spLocks noChangeArrowheads="1"/>
          </p:cNvSpPr>
          <p:nvPr/>
        </p:nvSpPr>
        <p:spPr bwMode="auto">
          <a:xfrm>
            <a:off x="457200" y="304800"/>
            <a:ext cx="830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4400" dirty="0">
                <a:solidFill>
                  <a:schemeClr val="tx1"/>
                </a:solidFill>
                <a:latin typeface="Arial Narrow" pitchFamily="34" charset="0"/>
              </a:rPr>
              <a:t> </a:t>
            </a:r>
            <a:r>
              <a:rPr lang="en-US" sz="2800" dirty="0">
                <a:solidFill>
                  <a:schemeClr val="tx1"/>
                </a:solidFill>
                <a:latin typeface="Arial Narrow" pitchFamily="34" charset="0"/>
              </a:rPr>
              <a:t>EXTEND </a:t>
            </a:r>
            <a:r>
              <a:rPr lang="en-US" sz="2800" dirty="0">
                <a:solidFill>
                  <a:schemeClr val="tx2"/>
                </a:solidFill>
                <a:latin typeface="Arial Narrow" pitchFamily="34" charset="0"/>
              </a:rPr>
              <a:t>YOUR UNDERSTANDING</a:t>
            </a:r>
          </a:p>
        </p:txBody>
      </p:sp>
      <p:pic>
        <p:nvPicPr>
          <p:cNvPr id="20485"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ultiply 5"/>
          <p:cNvSpPr/>
          <p:nvPr/>
        </p:nvSpPr>
        <p:spPr bwMode="auto">
          <a:xfrm>
            <a:off x="2019300" y="1524000"/>
            <a:ext cx="5181600" cy="4876800"/>
          </a:xfrm>
          <a:prstGeom prst="mathMultiply">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kumimoji="0" lang="en-US" sz="6600" b="0" i="0" u="none" strike="noStrike" cap="none" normalizeH="0" baseline="0" dirty="0" smtClean="0">
                <a:ln>
                  <a:noFill/>
                </a:ln>
                <a:solidFill>
                  <a:srgbClr val="F8F8F8"/>
                </a:solidFill>
                <a:effectLst/>
                <a:latin typeface="Cambria Math" pitchFamily="18" charset="0"/>
                <a:ea typeface="Cambria Math" pitchFamily="18" charset="0"/>
              </a:rPr>
              <a:t>Skip</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0"/>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9871A6CC-5D30-4D53-AEF2-C2F8FF1832B9}" type="slidenum">
              <a:rPr lang="en-US">
                <a:solidFill>
                  <a:srgbClr val="107DBC"/>
                </a:solidFill>
              </a:rPr>
              <a:pPr>
                <a:defRPr/>
              </a:pPr>
              <a:t>18</a:t>
            </a:fld>
            <a:endParaRPr lang="en-US" dirty="0">
              <a:solidFill>
                <a:srgbClr val="107DBC"/>
              </a:solidFill>
            </a:endParaRPr>
          </a:p>
        </p:txBody>
      </p:sp>
      <p:sp>
        <p:nvSpPr>
          <p:cNvPr id="21507" name="Rectangle 2"/>
          <p:cNvSpPr>
            <a:spLocks noGrp="1" noChangeArrowheads="1"/>
          </p:cNvSpPr>
          <p:nvPr>
            <p:ph type="ctrTitle"/>
          </p:nvPr>
        </p:nvSpPr>
        <p:spPr>
          <a:xfrm>
            <a:off x="1981200" y="92075"/>
            <a:ext cx="6094413" cy="2057400"/>
          </a:xfrm>
          <a:noFill/>
        </p:spPr>
        <p:txBody>
          <a:bodyPr/>
          <a:lstStyle/>
          <a:p>
            <a:pPr eaLnBrk="1" hangingPunct="1"/>
            <a:r>
              <a:rPr lang="en-US" sz="3200" dirty="0" smtClean="0">
                <a:solidFill>
                  <a:srgbClr val="F7FAFB"/>
                </a:solidFill>
              </a:rPr>
              <a:t>6-2</a:t>
            </a:r>
            <a:r>
              <a:rPr lang="en-US" sz="3200" dirty="0" smtClean="0"/>
              <a:t/>
            </a:r>
            <a:br>
              <a:rPr lang="en-US" sz="3200" dirty="0" smtClean="0"/>
            </a:br>
            <a:r>
              <a:rPr lang="en-US" sz="4000" dirty="0" smtClean="0"/>
              <a:t>PAY PERIODS AND HOURLY RATES</a:t>
            </a:r>
          </a:p>
        </p:txBody>
      </p:sp>
      <p:sp>
        <p:nvSpPr>
          <p:cNvPr id="21508" name="Rectangle 3"/>
          <p:cNvSpPr>
            <a:spLocks noGrp="1" noChangeArrowheads="1"/>
          </p:cNvSpPr>
          <p:nvPr>
            <p:ph type="subTitle" idx="1"/>
          </p:nvPr>
        </p:nvSpPr>
        <p:spPr/>
        <p:txBody>
          <a:bodyPr/>
          <a:lstStyle/>
          <a:p>
            <a:pPr eaLnBrk="1" hangingPunct="1">
              <a:buFont typeface="Wingdings" pitchFamily="2" charset="2"/>
              <a:buNone/>
            </a:pPr>
            <a:r>
              <a:rPr lang="en-US" b="0" dirty="0" smtClean="0">
                <a:solidFill>
                  <a:schemeClr val="accent2"/>
                </a:solidFill>
              </a:rPr>
              <a:t>	</a:t>
            </a:r>
            <a:r>
              <a:rPr lang="en-US" dirty="0" smtClean="0">
                <a:solidFill>
                  <a:srgbClr val="107DBC"/>
                </a:solidFill>
              </a:rPr>
              <a:t>Compute</a:t>
            </a:r>
            <a:r>
              <a:rPr lang="en-US" b="0" dirty="0" smtClean="0">
                <a:solidFill>
                  <a:srgbClr val="107DBC"/>
                </a:solidFill>
              </a:rPr>
              <a:t>  </a:t>
            </a:r>
            <a:r>
              <a:rPr lang="en-US" dirty="0" smtClean="0">
                <a:solidFill>
                  <a:schemeClr val="tx1"/>
                </a:solidFill>
              </a:rPr>
              <a:t>weekly, semimonthly, and biweekly earnings given annual salary.  </a:t>
            </a:r>
            <a:r>
              <a:rPr lang="en-US" dirty="0" smtClean="0"/>
              <a:t>  </a:t>
            </a:r>
          </a:p>
          <a:p>
            <a:pPr eaLnBrk="1" hangingPunct="1">
              <a:buFont typeface="Wingdings" pitchFamily="2" charset="2"/>
              <a:buNone/>
            </a:pPr>
            <a:r>
              <a:rPr lang="en-US" dirty="0" smtClean="0">
                <a:solidFill>
                  <a:srgbClr val="660066"/>
                </a:solidFill>
              </a:rPr>
              <a:t>          </a:t>
            </a:r>
            <a:r>
              <a:rPr lang="en-US" dirty="0" smtClean="0">
                <a:solidFill>
                  <a:srgbClr val="107DBC"/>
                </a:solidFill>
              </a:rPr>
              <a:t>Compute</a:t>
            </a:r>
            <a:r>
              <a:rPr lang="en-US" dirty="0" smtClean="0"/>
              <a:t>  </a:t>
            </a:r>
            <a:r>
              <a:rPr lang="en-US" dirty="0" smtClean="0">
                <a:solidFill>
                  <a:schemeClr val="tx1"/>
                </a:solidFill>
              </a:rPr>
              <a:t>hourly pay and overtime pay given an hourly rate. </a:t>
            </a:r>
          </a:p>
          <a:p>
            <a:pPr eaLnBrk="1" hangingPunct="1">
              <a:buFont typeface="Wingdings" pitchFamily="2" charset="2"/>
              <a:buNone/>
            </a:pPr>
            <a:endParaRPr lang="en-US" dirty="0" smtClean="0">
              <a:solidFill>
                <a:schemeClr val="tx1"/>
              </a:solidFill>
            </a:endParaRPr>
          </a:p>
        </p:txBody>
      </p:sp>
      <p:sp>
        <p:nvSpPr>
          <p:cNvPr id="304132" name="Oval 4"/>
          <p:cNvSpPr>
            <a:spLocks noChangeArrowheads="1"/>
          </p:cNvSpPr>
          <p:nvPr/>
        </p:nvSpPr>
        <p:spPr bwMode="auto">
          <a:xfrm>
            <a:off x="228600" y="2133600"/>
            <a:ext cx="3962400" cy="762000"/>
          </a:xfrm>
          <a:prstGeom prst="ellipse">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pPr algn="ctr">
              <a:spcBef>
                <a:spcPct val="0"/>
              </a:spcBef>
              <a:defRPr/>
            </a:pPr>
            <a:r>
              <a:rPr lang="en-US" sz="3600" b="0" dirty="0">
                <a:solidFill>
                  <a:srgbClr val="0066CC"/>
                </a:solidFill>
                <a:effectLst>
                  <a:outerShdw blurRad="38100" dist="38100" dir="2700000" algn="tl">
                    <a:srgbClr val="000000"/>
                  </a:outerShdw>
                </a:effectLst>
                <a:latin typeface="Arial Black" pitchFamily="34" charset="0"/>
              </a:rPr>
              <a:t> </a:t>
            </a:r>
            <a:r>
              <a:rPr lang="en-US" sz="3600" b="0" dirty="0">
                <a:solidFill>
                  <a:srgbClr val="F8F8F8"/>
                </a:solidFill>
                <a:latin typeface="Arial Black" pitchFamily="34" charset="0"/>
              </a:rPr>
              <a:t>OBJECTIVES</a:t>
            </a:r>
          </a:p>
        </p:txBody>
      </p:sp>
    </p:spTree>
  </p:cSld>
  <p:clrMapOvr>
    <a:masterClrMapping/>
  </p:clrMapOvr>
  <p:transition spd="med">
    <p:cover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F9B30F85-2703-4E68-94EE-4ABC3614A666}" type="slidenum">
              <a:rPr lang="en-US">
                <a:solidFill>
                  <a:srgbClr val="107DBC"/>
                </a:solidFill>
              </a:rPr>
              <a:pPr>
                <a:defRPr/>
              </a:pPr>
              <a:t>19</a:t>
            </a:fld>
            <a:endParaRPr lang="en-US" dirty="0">
              <a:solidFill>
                <a:srgbClr val="107DBC"/>
              </a:solidFill>
            </a:endParaRPr>
          </a:p>
        </p:txBody>
      </p:sp>
      <p:sp>
        <p:nvSpPr>
          <p:cNvPr id="22531" name="Rectangle 2"/>
          <p:cNvSpPr>
            <a:spLocks noGrp="1" noChangeArrowheads="1"/>
          </p:cNvSpPr>
          <p:nvPr>
            <p:ph type="body" sz="half" idx="1"/>
          </p:nvPr>
        </p:nvSpPr>
        <p:spPr>
          <a:xfrm>
            <a:off x="990600" y="1455174"/>
            <a:ext cx="7924800" cy="4876800"/>
          </a:xfrm>
        </p:spPr>
        <p:txBody>
          <a:bodyPr/>
          <a:lstStyle/>
          <a:p>
            <a:pPr eaLnBrk="1" hangingPunct="1">
              <a:spcBef>
                <a:spcPts val="0"/>
              </a:spcBef>
            </a:pPr>
            <a:r>
              <a:rPr lang="en-US" sz="2400" dirty="0" smtClean="0"/>
              <a:t> weekly</a:t>
            </a:r>
          </a:p>
          <a:p>
            <a:pPr lvl="1" eaLnBrk="1" hangingPunct="1">
              <a:spcBef>
                <a:spcPts val="0"/>
              </a:spcBef>
            </a:pPr>
            <a:r>
              <a:rPr lang="en-US" sz="1800" dirty="0" smtClean="0">
                <a:solidFill>
                  <a:srgbClr val="FF0000"/>
                </a:solidFill>
              </a:rPr>
              <a:t>Every week (52 paychecks)</a:t>
            </a:r>
          </a:p>
          <a:p>
            <a:pPr eaLnBrk="1" hangingPunct="1">
              <a:spcBef>
                <a:spcPts val="0"/>
              </a:spcBef>
            </a:pPr>
            <a:r>
              <a:rPr lang="en-US" sz="2400" dirty="0" smtClean="0"/>
              <a:t> biweekly</a:t>
            </a:r>
          </a:p>
          <a:p>
            <a:pPr lvl="1" eaLnBrk="1" hangingPunct="1">
              <a:spcBef>
                <a:spcPts val="0"/>
              </a:spcBef>
            </a:pPr>
            <a:r>
              <a:rPr lang="en-US" sz="1800" dirty="0" smtClean="0">
                <a:solidFill>
                  <a:srgbClr val="FF0000"/>
                </a:solidFill>
              </a:rPr>
              <a:t>Every two weeks (26 paychecks)</a:t>
            </a:r>
          </a:p>
          <a:p>
            <a:pPr eaLnBrk="1" hangingPunct="1">
              <a:spcBef>
                <a:spcPts val="0"/>
              </a:spcBef>
            </a:pPr>
            <a:r>
              <a:rPr lang="en-US" sz="2400" dirty="0" smtClean="0"/>
              <a:t> semimonthly</a:t>
            </a:r>
          </a:p>
          <a:p>
            <a:pPr lvl="1" eaLnBrk="1" hangingPunct="1">
              <a:spcBef>
                <a:spcPts val="0"/>
              </a:spcBef>
            </a:pPr>
            <a:r>
              <a:rPr lang="en-US" sz="1800" dirty="0" smtClean="0">
                <a:solidFill>
                  <a:srgbClr val="FF0000"/>
                </a:solidFill>
              </a:rPr>
              <a:t>Twice a month (24 paychecks)</a:t>
            </a:r>
          </a:p>
          <a:p>
            <a:pPr eaLnBrk="1" hangingPunct="1">
              <a:spcBef>
                <a:spcPts val="0"/>
              </a:spcBef>
            </a:pPr>
            <a:r>
              <a:rPr lang="en-US" sz="2400" dirty="0" smtClean="0"/>
              <a:t> monthly</a:t>
            </a:r>
          </a:p>
          <a:p>
            <a:pPr lvl="1" eaLnBrk="1" hangingPunct="1">
              <a:spcBef>
                <a:spcPts val="0"/>
              </a:spcBef>
            </a:pPr>
            <a:r>
              <a:rPr lang="en-US" sz="1800" dirty="0" smtClean="0">
                <a:solidFill>
                  <a:srgbClr val="FF0000"/>
                </a:solidFill>
              </a:rPr>
              <a:t>Once a month (12 paychecks – usually paid on the same date each month)</a:t>
            </a:r>
          </a:p>
          <a:p>
            <a:pPr eaLnBrk="1" hangingPunct="1">
              <a:spcBef>
                <a:spcPts val="0"/>
              </a:spcBef>
            </a:pPr>
            <a:r>
              <a:rPr lang="en-US" sz="2400" dirty="0" smtClean="0"/>
              <a:t> direct deposit</a:t>
            </a:r>
          </a:p>
          <a:p>
            <a:pPr lvl="1" eaLnBrk="1" hangingPunct="1">
              <a:spcBef>
                <a:spcPts val="0"/>
              </a:spcBef>
            </a:pPr>
            <a:r>
              <a:rPr lang="en-US" sz="1800" dirty="0" smtClean="0">
                <a:solidFill>
                  <a:srgbClr val="FF0000"/>
                </a:solidFill>
              </a:rPr>
              <a:t>When paychecks are automatically deposited electronically into the bank accounts on payday.</a:t>
            </a:r>
          </a:p>
          <a:p>
            <a:pPr eaLnBrk="1" hangingPunct="1">
              <a:spcBef>
                <a:spcPts val="0"/>
              </a:spcBef>
            </a:pPr>
            <a:r>
              <a:rPr lang="en-US" sz="2400" dirty="0" smtClean="0"/>
              <a:t> hourly rate</a:t>
            </a:r>
          </a:p>
          <a:p>
            <a:pPr lvl="1" eaLnBrk="1" hangingPunct="1">
              <a:spcBef>
                <a:spcPts val="0"/>
              </a:spcBef>
            </a:pPr>
            <a:r>
              <a:rPr lang="en-US" sz="1800" dirty="0" smtClean="0">
                <a:solidFill>
                  <a:srgbClr val="FF0000"/>
                </a:solidFill>
              </a:rPr>
              <a:t>A set amount for each hour worked.</a:t>
            </a:r>
          </a:p>
          <a:p>
            <a:pPr eaLnBrk="1" hangingPunct="1">
              <a:spcBef>
                <a:spcPts val="0"/>
              </a:spcBef>
            </a:pPr>
            <a:r>
              <a:rPr lang="en-US" sz="2400" dirty="0" smtClean="0"/>
              <a:t> regular hours</a:t>
            </a:r>
          </a:p>
          <a:p>
            <a:pPr lvl="1" eaLnBrk="1" hangingPunct="1">
              <a:spcBef>
                <a:spcPts val="0"/>
              </a:spcBef>
            </a:pPr>
            <a:r>
              <a:rPr lang="en-US" sz="1800" dirty="0" smtClean="0">
                <a:solidFill>
                  <a:srgbClr val="FF0000"/>
                </a:solidFill>
              </a:rPr>
              <a:t>The set number of hours that an employee is expected to work.</a:t>
            </a:r>
          </a:p>
        </p:txBody>
      </p:sp>
      <p:sp>
        <p:nvSpPr>
          <p:cNvPr id="306180" name="Oval 4"/>
          <p:cNvSpPr>
            <a:spLocks noChangeArrowheads="1"/>
          </p:cNvSpPr>
          <p:nvPr/>
        </p:nvSpPr>
        <p:spPr bwMode="auto">
          <a:xfrm>
            <a:off x="609600" y="838200"/>
            <a:ext cx="3505200" cy="609600"/>
          </a:xfrm>
          <a:prstGeom prst="ellipse">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pPr algn="ctr">
              <a:spcBef>
                <a:spcPct val="0"/>
              </a:spcBef>
              <a:defRPr/>
            </a:pPr>
            <a:r>
              <a:rPr lang="en-US" sz="3600" b="0" dirty="0">
                <a:solidFill>
                  <a:srgbClr val="0066CC"/>
                </a:solidFill>
                <a:effectLst>
                  <a:outerShdw blurRad="38100" dist="38100" dir="2700000" algn="tl">
                    <a:srgbClr val="000000"/>
                  </a:outerShdw>
                </a:effectLst>
                <a:latin typeface="Arial Black" pitchFamily="34" charset="0"/>
              </a:rPr>
              <a:t> </a:t>
            </a:r>
            <a:r>
              <a:rPr lang="en-US" sz="3600" b="0" dirty="0">
                <a:solidFill>
                  <a:srgbClr val="F8F8F8"/>
                </a:solidFill>
                <a:effectLst>
                  <a:outerShdw blurRad="38100" dist="38100" dir="2700000" algn="tl">
                    <a:srgbClr val="000000"/>
                  </a:outerShdw>
                </a:effectLst>
                <a:latin typeface="Arial Black" pitchFamily="34" charset="0"/>
              </a:rPr>
              <a:t> </a:t>
            </a:r>
            <a:r>
              <a:rPr lang="en-US" sz="3600" b="0" dirty="0">
                <a:solidFill>
                  <a:srgbClr val="F8F8F8"/>
                </a:solidFill>
                <a:latin typeface="Arial Black" pitchFamily="34" charset="0"/>
              </a:rPr>
              <a:t>Key Terms</a:t>
            </a:r>
          </a:p>
        </p:txBody>
      </p:sp>
    </p:spTree>
  </p:cSld>
  <p:clrMapOvr>
    <a:masterClrMapping/>
  </p:clrMapOvr>
  <p:transition spd="med">
    <p:cover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0"/>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B4872F4C-97A5-4BAB-A346-BE435430AF07}" type="slidenum">
              <a:rPr lang="en-US">
                <a:solidFill>
                  <a:srgbClr val="107DBC"/>
                </a:solidFill>
              </a:rPr>
              <a:pPr>
                <a:defRPr/>
              </a:pPr>
              <a:t>2</a:t>
            </a:fld>
            <a:endParaRPr lang="en-US" dirty="0">
              <a:solidFill>
                <a:srgbClr val="107DBC"/>
              </a:solidFill>
            </a:endParaRPr>
          </a:p>
        </p:txBody>
      </p:sp>
      <p:sp>
        <p:nvSpPr>
          <p:cNvPr id="6147" name="Rectangle 2"/>
          <p:cNvSpPr>
            <a:spLocks noGrp="1" noChangeArrowheads="1"/>
          </p:cNvSpPr>
          <p:nvPr>
            <p:ph type="ctrTitle"/>
          </p:nvPr>
        </p:nvSpPr>
        <p:spPr>
          <a:xfrm>
            <a:off x="1981200" y="92075"/>
            <a:ext cx="6094413" cy="2057400"/>
          </a:xfrm>
          <a:noFill/>
        </p:spPr>
        <p:txBody>
          <a:bodyPr/>
          <a:lstStyle/>
          <a:p>
            <a:pPr eaLnBrk="1" hangingPunct="1"/>
            <a:r>
              <a:rPr lang="en-US" sz="3200" dirty="0" smtClean="0">
                <a:solidFill>
                  <a:srgbClr val="F7FAFB"/>
                </a:solidFill>
              </a:rPr>
              <a:t>6-1</a:t>
            </a:r>
            <a:r>
              <a:rPr lang="en-US" sz="3200" dirty="0" smtClean="0"/>
              <a:t/>
            </a:r>
            <a:br>
              <a:rPr lang="en-US" sz="3200" dirty="0" smtClean="0"/>
            </a:br>
            <a:r>
              <a:rPr lang="en-US" sz="4000" dirty="0" smtClean="0"/>
              <a:t>LOOK FOR EMPLOYMENT</a:t>
            </a:r>
          </a:p>
        </p:txBody>
      </p:sp>
      <p:sp>
        <p:nvSpPr>
          <p:cNvPr id="6148" name="Rectangle 3"/>
          <p:cNvSpPr>
            <a:spLocks noGrp="1" noChangeArrowheads="1"/>
          </p:cNvSpPr>
          <p:nvPr>
            <p:ph type="subTitle" idx="1"/>
          </p:nvPr>
        </p:nvSpPr>
        <p:spPr/>
        <p:txBody>
          <a:bodyPr/>
          <a:lstStyle/>
          <a:p>
            <a:pPr eaLnBrk="1" hangingPunct="1">
              <a:lnSpc>
                <a:spcPct val="90000"/>
              </a:lnSpc>
              <a:buFont typeface="Wingdings" pitchFamily="2" charset="2"/>
              <a:buNone/>
            </a:pPr>
            <a:r>
              <a:rPr lang="en-US" sz="2800" b="0" dirty="0" smtClean="0">
                <a:solidFill>
                  <a:schemeClr val="accent2"/>
                </a:solidFill>
              </a:rPr>
              <a:t>	</a:t>
            </a:r>
            <a:r>
              <a:rPr lang="en-US" sz="2800" dirty="0" smtClean="0">
                <a:solidFill>
                  <a:srgbClr val="107DBC"/>
                </a:solidFill>
              </a:rPr>
              <a:t>Compute  </a:t>
            </a:r>
            <a:r>
              <a:rPr lang="en-US" sz="2800" dirty="0" smtClean="0">
                <a:solidFill>
                  <a:schemeClr val="tx1"/>
                </a:solidFill>
              </a:rPr>
              <a:t>periodic salary based on annual contract salary.  </a:t>
            </a:r>
            <a:r>
              <a:rPr lang="en-US" sz="2800" dirty="0" smtClean="0"/>
              <a:t>  </a:t>
            </a:r>
          </a:p>
          <a:p>
            <a:pPr eaLnBrk="1" hangingPunct="1">
              <a:lnSpc>
                <a:spcPct val="90000"/>
              </a:lnSpc>
              <a:buFont typeface="Wingdings" pitchFamily="2" charset="2"/>
              <a:buNone/>
            </a:pPr>
            <a:r>
              <a:rPr lang="en-US" sz="2800" dirty="0" smtClean="0">
                <a:solidFill>
                  <a:srgbClr val="660066"/>
                </a:solidFill>
              </a:rPr>
              <a:t>           </a:t>
            </a:r>
            <a:r>
              <a:rPr lang="en-US" sz="2800" dirty="0" smtClean="0">
                <a:solidFill>
                  <a:srgbClr val="107DBC"/>
                </a:solidFill>
              </a:rPr>
              <a:t>Interpret  </a:t>
            </a:r>
            <a:r>
              <a:rPr lang="en-US" sz="2800" dirty="0" smtClean="0">
                <a:solidFill>
                  <a:schemeClr val="tx1"/>
                </a:solidFill>
              </a:rPr>
              <a:t>abbreviations in classified ads. </a:t>
            </a:r>
          </a:p>
          <a:p>
            <a:pPr eaLnBrk="1" hangingPunct="1">
              <a:lnSpc>
                <a:spcPct val="90000"/>
              </a:lnSpc>
              <a:buFont typeface="Wingdings" pitchFamily="2" charset="2"/>
              <a:buNone/>
            </a:pPr>
            <a:r>
              <a:rPr lang="en-US" sz="2800" dirty="0" smtClean="0">
                <a:solidFill>
                  <a:srgbClr val="107DBC"/>
                </a:solidFill>
              </a:rPr>
              <a:t>	Express  </a:t>
            </a:r>
            <a:r>
              <a:rPr lang="en-US" sz="2800" dirty="0" smtClean="0">
                <a:solidFill>
                  <a:schemeClr val="tx1"/>
                </a:solidFill>
              </a:rPr>
              <a:t>classified ad prices as piecewise functions.</a:t>
            </a:r>
          </a:p>
          <a:p>
            <a:pPr eaLnBrk="1" hangingPunct="1">
              <a:lnSpc>
                <a:spcPct val="90000"/>
              </a:lnSpc>
              <a:buFont typeface="Wingdings" pitchFamily="2" charset="2"/>
              <a:buNone/>
            </a:pPr>
            <a:endParaRPr lang="en-US" sz="2800" dirty="0" smtClean="0">
              <a:solidFill>
                <a:schemeClr val="tx1"/>
              </a:solidFill>
            </a:endParaRPr>
          </a:p>
          <a:p>
            <a:pPr eaLnBrk="1" hangingPunct="1">
              <a:lnSpc>
                <a:spcPct val="90000"/>
              </a:lnSpc>
              <a:buFont typeface="Wingdings" pitchFamily="2" charset="2"/>
              <a:buNone/>
            </a:pPr>
            <a:r>
              <a:rPr lang="en-US" sz="2800" dirty="0" smtClean="0">
                <a:solidFill>
                  <a:schemeClr val="tx1"/>
                </a:solidFill>
              </a:rPr>
              <a:t>	 </a:t>
            </a:r>
          </a:p>
          <a:p>
            <a:pPr eaLnBrk="1" hangingPunct="1">
              <a:lnSpc>
                <a:spcPct val="90000"/>
              </a:lnSpc>
              <a:buFont typeface="Wingdings" pitchFamily="2" charset="2"/>
              <a:buNone/>
            </a:pPr>
            <a:endParaRPr lang="en-US" sz="2800" dirty="0" smtClean="0">
              <a:solidFill>
                <a:schemeClr val="tx1"/>
              </a:solidFill>
            </a:endParaRPr>
          </a:p>
        </p:txBody>
      </p:sp>
      <p:sp>
        <p:nvSpPr>
          <p:cNvPr id="141317" name="Oval 5"/>
          <p:cNvSpPr>
            <a:spLocks noChangeArrowheads="1"/>
          </p:cNvSpPr>
          <p:nvPr/>
        </p:nvSpPr>
        <p:spPr bwMode="auto">
          <a:xfrm>
            <a:off x="228600" y="2133600"/>
            <a:ext cx="3962400" cy="762000"/>
          </a:xfrm>
          <a:prstGeom prst="ellipse">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pPr algn="ctr">
              <a:spcBef>
                <a:spcPct val="0"/>
              </a:spcBef>
              <a:defRPr/>
            </a:pPr>
            <a:r>
              <a:rPr lang="en-US" sz="3600" b="0" dirty="0">
                <a:solidFill>
                  <a:srgbClr val="0066CC"/>
                </a:solidFill>
                <a:effectLst>
                  <a:outerShdw blurRad="38100" dist="38100" dir="2700000" algn="tl">
                    <a:srgbClr val="000000"/>
                  </a:outerShdw>
                </a:effectLst>
                <a:latin typeface="Arial Black" pitchFamily="34" charset="0"/>
              </a:rPr>
              <a:t> </a:t>
            </a:r>
            <a:r>
              <a:rPr lang="en-US" sz="3600" b="0" dirty="0">
                <a:solidFill>
                  <a:srgbClr val="F8F8F8"/>
                </a:solidFill>
                <a:latin typeface="Arial Black" pitchFamily="34" charset="0"/>
              </a:rPr>
              <a:t>OBJECTIVES</a:t>
            </a:r>
          </a:p>
        </p:txBody>
      </p:sp>
    </p:spTree>
  </p:cSld>
  <p:clrMapOvr>
    <a:masterClrMapping/>
  </p:clrMapOvr>
  <p:transition spd="med">
    <p:cover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F9B30F85-2703-4E68-94EE-4ABC3614A666}" type="slidenum">
              <a:rPr lang="en-US">
                <a:solidFill>
                  <a:srgbClr val="107DBC"/>
                </a:solidFill>
              </a:rPr>
              <a:pPr>
                <a:defRPr/>
              </a:pPr>
              <a:t>20</a:t>
            </a:fld>
            <a:endParaRPr lang="en-US" dirty="0">
              <a:solidFill>
                <a:srgbClr val="107DBC"/>
              </a:solidFill>
            </a:endParaRPr>
          </a:p>
        </p:txBody>
      </p:sp>
      <p:sp>
        <p:nvSpPr>
          <p:cNvPr id="22532" name="Rectangle 3"/>
          <p:cNvSpPr>
            <a:spLocks noGrp="1" noChangeArrowheads="1"/>
          </p:cNvSpPr>
          <p:nvPr>
            <p:ph type="body" sz="half" idx="2"/>
          </p:nvPr>
        </p:nvSpPr>
        <p:spPr>
          <a:xfrm>
            <a:off x="990600" y="1752601"/>
            <a:ext cx="7924800" cy="4114800"/>
          </a:xfrm>
        </p:spPr>
        <p:txBody>
          <a:bodyPr/>
          <a:lstStyle/>
          <a:p>
            <a:pPr eaLnBrk="1" hangingPunct="1">
              <a:spcBef>
                <a:spcPts val="0"/>
              </a:spcBef>
            </a:pPr>
            <a:r>
              <a:rPr lang="en-US" sz="2400" dirty="0" smtClean="0"/>
              <a:t> overtime hours</a:t>
            </a:r>
          </a:p>
          <a:p>
            <a:pPr lvl="1" eaLnBrk="1" hangingPunct="1">
              <a:spcBef>
                <a:spcPts val="0"/>
              </a:spcBef>
            </a:pPr>
            <a:r>
              <a:rPr lang="en-US" sz="1800" dirty="0" smtClean="0">
                <a:solidFill>
                  <a:srgbClr val="FF0000"/>
                </a:solidFill>
              </a:rPr>
              <a:t>The extra hours an employee works beyond their regular hours </a:t>
            </a:r>
          </a:p>
          <a:p>
            <a:pPr eaLnBrk="1" hangingPunct="1">
              <a:spcBef>
                <a:spcPts val="0"/>
              </a:spcBef>
            </a:pPr>
            <a:r>
              <a:rPr lang="en-US" sz="2400" dirty="0" smtClean="0"/>
              <a:t> overtime hourly rate</a:t>
            </a:r>
          </a:p>
          <a:p>
            <a:pPr lvl="1" eaLnBrk="1" hangingPunct="1">
              <a:spcBef>
                <a:spcPts val="0"/>
              </a:spcBef>
            </a:pPr>
            <a:r>
              <a:rPr lang="en-US" sz="1800" dirty="0" smtClean="0">
                <a:solidFill>
                  <a:srgbClr val="FF0000"/>
                </a:solidFill>
              </a:rPr>
              <a:t>The hourly wage an employee receives for any overtime hours</a:t>
            </a:r>
          </a:p>
          <a:p>
            <a:pPr eaLnBrk="1" hangingPunct="1">
              <a:spcBef>
                <a:spcPts val="0"/>
              </a:spcBef>
            </a:pPr>
            <a:r>
              <a:rPr lang="en-US" sz="2400" dirty="0" smtClean="0"/>
              <a:t> time-and-a-half overtime</a:t>
            </a:r>
          </a:p>
          <a:p>
            <a:pPr lvl="1" eaLnBrk="1" hangingPunct="1">
              <a:spcBef>
                <a:spcPts val="0"/>
              </a:spcBef>
            </a:pPr>
            <a:r>
              <a:rPr lang="en-US" sz="1800" dirty="0" smtClean="0">
                <a:solidFill>
                  <a:srgbClr val="FF0000"/>
                </a:solidFill>
              </a:rPr>
              <a:t>1.5 times the regular hourly rate</a:t>
            </a:r>
          </a:p>
          <a:p>
            <a:pPr eaLnBrk="1" hangingPunct="1">
              <a:spcBef>
                <a:spcPts val="0"/>
              </a:spcBef>
            </a:pPr>
            <a:r>
              <a:rPr lang="en-US" sz="2400" dirty="0" smtClean="0"/>
              <a:t> double-time pay</a:t>
            </a:r>
          </a:p>
          <a:p>
            <a:pPr lvl="1" eaLnBrk="1" hangingPunct="1">
              <a:spcBef>
                <a:spcPts val="0"/>
              </a:spcBef>
            </a:pPr>
            <a:r>
              <a:rPr lang="en-US" sz="1800" dirty="0" smtClean="0">
                <a:solidFill>
                  <a:srgbClr val="FF0000"/>
                </a:solidFill>
              </a:rPr>
              <a:t>2 times the regular hourly rate</a:t>
            </a:r>
          </a:p>
          <a:p>
            <a:pPr eaLnBrk="1" hangingPunct="1">
              <a:spcBef>
                <a:spcPts val="0"/>
              </a:spcBef>
            </a:pPr>
            <a:r>
              <a:rPr lang="en-US" sz="2400" dirty="0" smtClean="0"/>
              <a:t> gross pay</a:t>
            </a:r>
          </a:p>
          <a:p>
            <a:pPr lvl="1" eaLnBrk="1" hangingPunct="1">
              <a:spcBef>
                <a:spcPts val="0"/>
              </a:spcBef>
            </a:pPr>
            <a:r>
              <a:rPr lang="en-US" sz="1800" dirty="0" smtClean="0">
                <a:solidFill>
                  <a:srgbClr val="FF0000"/>
                </a:solidFill>
              </a:rPr>
              <a:t>Total pay, the sum of your hourly pay and your overtime pay.</a:t>
            </a:r>
          </a:p>
          <a:p>
            <a:pPr eaLnBrk="1" hangingPunct="1">
              <a:spcBef>
                <a:spcPts val="0"/>
              </a:spcBef>
            </a:pPr>
            <a:r>
              <a:rPr lang="en-US" sz="2400" dirty="0" smtClean="0"/>
              <a:t> minimum wage </a:t>
            </a:r>
          </a:p>
          <a:p>
            <a:pPr lvl="1" eaLnBrk="1" hangingPunct="1">
              <a:spcBef>
                <a:spcPts val="0"/>
              </a:spcBef>
            </a:pPr>
            <a:r>
              <a:rPr lang="en-US" sz="1800" dirty="0" smtClean="0">
                <a:solidFill>
                  <a:srgbClr val="FF0000"/>
                </a:solidFill>
              </a:rPr>
              <a:t>Lowest hourly rate that can be paid by federal and state law.</a:t>
            </a:r>
          </a:p>
        </p:txBody>
      </p:sp>
      <p:sp>
        <p:nvSpPr>
          <p:cNvPr id="306180" name="Oval 4"/>
          <p:cNvSpPr>
            <a:spLocks noChangeArrowheads="1"/>
          </p:cNvSpPr>
          <p:nvPr/>
        </p:nvSpPr>
        <p:spPr bwMode="auto">
          <a:xfrm>
            <a:off x="609600" y="838200"/>
            <a:ext cx="3505200" cy="609600"/>
          </a:xfrm>
          <a:prstGeom prst="ellipse">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pPr algn="ctr">
              <a:spcBef>
                <a:spcPct val="0"/>
              </a:spcBef>
              <a:defRPr/>
            </a:pPr>
            <a:r>
              <a:rPr lang="en-US" sz="3600" b="0" dirty="0">
                <a:solidFill>
                  <a:srgbClr val="0066CC"/>
                </a:solidFill>
                <a:effectLst>
                  <a:outerShdw blurRad="38100" dist="38100" dir="2700000" algn="tl">
                    <a:srgbClr val="000000"/>
                  </a:outerShdw>
                </a:effectLst>
                <a:latin typeface="Arial Black" pitchFamily="34" charset="0"/>
              </a:rPr>
              <a:t> </a:t>
            </a:r>
            <a:r>
              <a:rPr lang="en-US" sz="3600" b="0" dirty="0">
                <a:solidFill>
                  <a:srgbClr val="F8F8F8"/>
                </a:solidFill>
                <a:effectLst>
                  <a:outerShdw blurRad="38100" dist="38100" dir="2700000" algn="tl">
                    <a:srgbClr val="000000"/>
                  </a:outerShdw>
                </a:effectLst>
                <a:latin typeface="Arial Black" pitchFamily="34" charset="0"/>
              </a:rPr>
              <a:t> </a:t>
            </a:r>
            <a:r>
              <a:rPr lang="en-US" sz="3600" b="0" dirty="0">
                <a:solidFill>
                  <a:srgbClr val="F8F8F8"/>
                </a:solidFill>
                <a:latin typeface="Arial Black" pitchFamily="34" charset="0"/>
              </a:rPr>
              <a:t>Key Terms</a:t>
            </a:r>
          </a:p>
        </p:txBody>
      </p:sp>
    </p:spTree>
    <p:extLst>
      <p:ext uri="{BB962C8B-B14F-4D97-AF65-F5344CB8AC3E}">
        <p14:creationId xmlns:p14="http://schemas.microsoft.com/office/powerpoint/2010/main" val="1939438078"/>
      </p:ext>
    </p:extLst>
  </p:cSld>
  <p:clrMapOvr>
    <a:masterClrMapping/>
  </p:clrMapOvr>
  <p:transition spd="med">
    <p:cover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6710C267-C8C7-4F38-8C9F-4A3BBDDBA167}" type="slidenum">
              <a:rPr lang="en-US">
                <a:solidFill>
                  <a:srgbClr val="107DBC"/>
                </a:solidFill>
              </a:rPr>
              <a:pPr>
                <a:defRPr/>
              </a:pPr>
              <a:t>21</a:t>
            </a:fld>
            <a:endParaRPr lang="en-US" dirty="0">
              <a:solidFill>
                <a:srgbClr val="107DBC"/>
              </a:solidFill>
            </a:endParaRPr>
          </a:p>
        </p:txBody>
      </p:sp>
      <p:sp>
        <p:nvSpPr>
          <p:cNvPr id="307202" name="Rectangle 2"/>
          <p:cNvSpPr>
            <a:spLocks noGrp="1" noChangeArrowheads="1"/>
          </p:cNvSpPr>
          <p:nvPr>
            <p:ph type="title"/>
          </p:nvPr>
        </p:nvSpPr>
        <p:spPr/>
        <p:txBody>
          <a:bodyPr/>
          <a:lstStyle/>
          <a:p>
            <a:pPr eaLnBrk="1" hangingPunct="1">
              <a:defRPr/>
            </a:pPr>
            <a:r>
              <a:rPr lang="en-US" sz="2800" dirty="0" smtClean="0"/>
              <a:t>What do you need to know to make sure each paycheck is correct?</a:t>
            </a:r>
          </a:p>
        </p:txBody>
      </p:sp>
      <p:sp>
        <p:nvSpPr>
          <p:cNvPr id="23556" name="Rectangle 3"/>
          <p:cNvSpPr>
            <a:spLocks noGrp="1" noChangeArrowheads="1"/>
          </p:cNvSpPr>
          <p:nvPr>
            <p:ph type="body" idx="1"/>
          </p:nvPr>
        </p:nvSpPr>
        <p:spPr/>
        <p:txBody>
          <a:bodyPr/>
          <a:lstStyle/>
          <a:p>
            <a:pPr eaLnBrk="1" hangingPunct="1"/>
            <a:r>
              <a:rPr lang="en-US" dirty="0" smtClean="0"/>
              <a:t>What is the difference between semimonthly and biweekly pay periods?</a:t>
            </a:r>
          </a:p>
          <a:p>
            <a:pPr lvl="1" eaLnBrk="1" hangingPunct="1"/>
            <a:r>
              <a:rPr lang="en-US" dirty="0" smtClean="0">
                <a:solidFill>
                  <a:srgbClr val="FF0000"/>
                </a:solidFill>
              </a:rPr>
              <a:t>_______________________________________</a:t>
            </a:r>
          </a:p>
          <a:p>
            <a:pPr eaLnBrk="1" hangingPunct="1"/>
            <a:r>
              <a:rPr lang="en-US" dirty="0" smtClean="0"/>
              <a:t>What are the advantages of direct deposit?</a:t>
            </a:r>
          </a:p>
          <a:p>
            <a:pPr lvl="1" eaLnBrk="1" hangingPunct="1"/>
            <a:r>
              <a:rPr lang="en-US" dirty="0" smtClean="0">
                <a:solidFill>
                  <a:srgbClr val="FF0000"/>
                </a:solidFill>
              </a:rPr>
              <a:t>_______________________________________</a:t>
            </a:r>
          </a:p>
          <a:p>
            <a:pPr eaLnBrk="1" hangingPunct="1"/>
            <a:r>
              <a:rPr lang="en-US" dirty="0" smtClean="0"/>
              <a:t>Describe any Department of Labor postings that have been posted in your workplace.</a:t>
            </a:r>
          </a:p>
          <a:p>
            <a:pPr lvl="1" eaLnBrk="1" hangingPunct="1"/>
            <a:r>
              <a:rPr lang="en-US" dirty="0" smtClean="0">
                <a:solidFill>
                  <a:srgbClr val="FF0000"/>
                </a:solidFill>
              </a:rPr>
              <a:t>_______________________________________</a:t>
            </a:r>
          </a:p>
        </p:txBody>
      </p:sp>
    </p:spTree>
  </p:cSld>
  <p:clrMapOvr>
    <a:masterClrMapping/>
  </p:clrMapOvr>
  <p:transition spd="med">
    <p:cover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E124C23F-3FF0-4024-BA23-C6B759504D7D}" type="slidenum">
              <a:rPr lang="en-US">
                <a:solidFill>
                  <a:srgbClr val="107DBC"/>
                </a:solidFill>
              </a:rPr>
              <a:pPr>
                <a:defRPr/>
              </a:pPr>
              <a:t>22</a:t>
            </a:fld>
            <a:endParaRPr lang="en-US" dirty="0">
              <a:solidFill>
                <a:srgbClr val="107DBC"/>
              </a:solidFill>
            </a:endParaRPr>
          </a:p>
        </p:txBody>
      </p:sp>
      <p:sp>
        <p:nvSpPr>
          <p:cNvPr id="308226" name="Rectangle 2"/>
          <p:cNvSpPr>
            <a:spLocks noGrp="1" noChangeArrowheads="1"/>
          </p:cNvSpPr>
          <p:nvPr>
            <p:ph type="title"/>
          </p:nvPr>
        </p:nvSpPr>
        <p:spPr>
          <a:xfrm>
            <a:off x="762000" y="457200"/>
            <a:ext cx="19812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dirty="0" smtClean="0"/>
              <a:t>Example 1</a:t>
            </a:r>
          </a:p>
        </p:txBody>
      </p:sp>
      <p:sp>
        <p:nvSpPr>
          <p:cNvPr id="24580" name="Rectangle 3"/>
          <p:cNvSpPr>
            <a:spLocks noGrp="1" noChangeArrowheads="1"/>
          </p:cNvSpPr>
          <p:nvPr>
            <p:ph type="body" idx="1"/>
          </p:nvPr>
        </p:nvSpPr>
        <p:spPr>
          <a:xfrm>
            <a:off x="762000" y="990600"/>
            <a:ext cx="7239000" cy="4570413"/>
          </a:xfrm>
        </p:spPr>
        <p:txBody>
          <a:bodyPr/>
          <a:lstStyle/>
          <a:p>
            <a:pPr indent="-285750" eaLnBrk="1" hangingPunct="1">
              <a:lnSpc>
                <a:spcPct val="90000"/>
              </a:lnSpc>
              <a:buFont typeface="Wingdings" pitchFamily="2" charset="2"/>
              <a:buNone/>
            </a:pPr>
            <a:r>
              <a:rPr lang="en-US" dirty="0" smtClean="0"/>
              <a:t>   </a:t>
            </a:r>
            <a:r>
              <a:rPr lang="en-US" sz="2800" dirty="0" smtClean="0"/>
              <a:t>Christina is paid biweekly. Her annual salary is $37,000. What is her biweekly salary, rounded to the nearest cent? </a:t>
            </a:r>
          </a:p>
        </p:txBody>
      </p:sp>
      <p:sp>
        <p:nvSpPr>
          <p:cNvPr id="5" name="TextBox 4"/>
          <p:cNvSpPr txBox="1"/>
          <p:nvPr/>
        </p:nvSpPr>
        <p:spPr>
          <a:xfrm>
            <a:off x="1447800" y="2667000"/>
            <a:ext cx="6477000" cy="2862322"/>
          </a:xfrm>
          <a:prstGeom prst="rect">
            <a:avLst/>
          </a:prstGeom>
          <a:noFill/>
        </p:spPr>
        <p:txBody>
          <a:bodyPr wrap="square" rtlCol="0">
            <a:spAutoFit/>
          </a:bodyPr>
          <a:lstStyle/>
          <a:p>
            <a:r>
              <a:rPr lang="en-US" dirty="0" smtClean="0">
                <a:solidFill>
                  <a:srgbClr val="660066"/>
                </a:solidFill>
                <a:latin typeface="Cambria Math" pitchFamily="18" charset="0"/>
                <a:ea typeface="Cambria Math" pitchFamily="18" charset="0"/>
              </a:rPr>
              <a:t>$37,000 per year</a:t>
            </a:r>
          </a:p>
          <a:p>
            <a:endParaRPr lang="en-US" dirty="0">
              <a:solidFill>
                <a:srgbClr val="660066"/>
              </a:solidFill>
              <a:latin typeface="Cambria Math" pitchFamily="18" charset="0"/>
              <a:ea typeface="Cambria Math" pitchFamily="18" charset="0"/>
            </a:endParaRPr>
          </a:p>
          <a:p>
            <a:r>
              <a:rPr lang="en-US" dirty="0" smtClean="0">
                <a:solidFill>
                  <a:srgbClr val="660066"/>
                </a:solidFill>
                <a:latin typeface="Cambria Math" pitchFamily="18" charset="0"/>
                <a:ea typeface="Cambria Math" pitchFamily="18" charset="0"/>
              </a:rPr>
              <a:t>52 weeks in a year – biweekly </a:t>
            </a:r>
            <a:r>
              <a:rPr lang="en-US" dirty="0" smtClean="0">
                <a:solidFill>
                  <a:srgbClr val="660066"/>
                </a:solidFill>
                <a:latin typeface="Cambria Math" pitchFamily="18" charset="0"/>
                <a:ea typeface="Cambria Math" pitchFamily="18" charset="0"/>
                <a:sym typeface="Wingdings" pitchFamily="2" charset="2"/>
              </a:rPr>
              <a:t> 26</a:t>
            </a:r>
            <a:endParaRPr lang="en-US" dirty="0" smtClean="0">
              <a:solidFill>
                <a:srgbClr val="660066"/>
              </a:solidFill>
              <a:latin typeface="Cambria Math" pitchFamily="18" charset="0"/>
              <a:ea typeface="Cambria Math" pitchFamily="18" charset="0"/>
            </a:endParaRPr>
          </a:p>
          <a:p>
            <a:endParaRPr lang="en-US" dirty="0">
              <a:solidFill>
                <a:srgbClr val="660066"/>
              </a:solidFill>
              <a:latin typeface="Cambria Math" pitchFamily="18" charset="0"/>
              <a:ea typeface="Cambria Math" pitchFamily="18" charset="0"/>
            </a:endParaRPr>
          </a:p>
          <a:p>
            <a:r>
              <a:rPr lang="en-US" dirty="0" smtClean="0">
                <a:solidFill>
                  <a:srgbClr val="660066"/>
                </a:solidFill>
                <a:latin typeface="Cambria Math" pitchFamily="18" charset="0"/>
                <a:ea typeface="Cambria Math" pitchFamily="18" charset="0"/>
              </a:rPr>
              <a:t>$____________ biweekly</a:t>
            </a:r>
            <a:endParaRPr lang="en-US" dirty="0">
              <a:solidFill>
                <a:srgbClr val="660066"/>
              </a:solidFill>
              <a:latin typeface="Cambria Math" pitchFamily="18" charset="0"/>
              <a:ea typeface="Cambria Math" pitchFamily="18" charset="0"/>
            </a:endParaRP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p:cTn id="2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5B1D5704-593A-4C5C-8D49-3247A99BFBE0}" type="slidenum">
              <a:rPr lang="en-US">
                <a:solidFill>
                  <a:srgbClr val="107DBC"/>
                </a:solidFill>
              </a:rPr>
              <a:pPr>
                <a:defRPr/>
              </a:pPr>
              <a:t>23</a:t>
            </a:fld>
            <a:endParaRPr lang="en-US" dirty="0">
              <a:solidFill>
                <a:srgbClr val="107DBC"/>
              </a:solidFill>
            </a:endParaRPr>
          </a:p>
        </p:txBody>
      </p:sp>
      <p:sp>
        <p:nvSpPr>
          <p:cNvPr id="25603"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dirty="0" smtClean="0"/>
              <a:t>Carlos earns </a:t>
            </a:r>
            <a:r>
              <a:rPr lang="en-US" sz="2800" i="1" dirty="0" smtClean="0"/>
              <a:t>x</a:t>
            </a:r>
            <a:r>
              <a:rPr lang="en-US" sz="2800" dirty="0" smtClean="0"/>
              <a:t> dollars biweekly. Express his annual salary algebraically.  </a:t>
            </a:r>
          </a:p>
        </p:txBody>
      </p:sp>
      <p:sp>
        <p:nvSpPr>
          <p:cNvPr id="25604"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dirty="0">
                <a:solidFill>
                  <a:schemeClr val="tx1"/>
                </a:solidFill>
                <a:latin typeface="Arial Narrow" pitchFamily="34" charset="0"/>
              </a:rPr>
              <a:t>CHECK </a:t>
            </a:r>
            <a:r>
              <a:rPr lang="en-US" sz="3000" dirty="0">
                <a:solidFill>
                  <a:schemeClr val="tx2"/>
                </a:solidFill>
                <a:latin typeface="Arial Narrow" pitchFamily="34" charset="0"/>
              </a:rPr>
              <a:t>YOUR UNDERSTANDING</a:t>
            </a:r>
          </a:p>
        </p:txBody>
      </p:sp>
      <p:pic>
        <p:nvPicPr>
          <p:cNvPr id="25605"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ultiply 5"/>
          <p:cNvSpPr/>
          <p:nvPr/>
        </p:nvSpPr>
        <p:spPr bwMode="auto">
          <a:xfrm>
            <a:off x="2019300" y="1371600"/>
            <a:ext cx="5181600" cy="4876800"/>
          </a:xfrm>
          <a:prstGeom prst="mathMultiply">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kumimoji="0" lang="en-US" sz="6600" b="0" i="0" u="none" strike="noStrike" cap="none" normalizeH="0" baseline="0" dirty="0" smtClean="0">
                <a:ln>
                  <a:noFill/>
                </a:ln>
                <a:solidFill>
                  <a:srgbClr val="F8F8F8"/>
                </a:solidFill>
                <a:effectLst/>
                <a:latin typeface="Cambria Math" pitchFamily="18" charset="0"/>
                <a:ea typeface="Cambria Math" pitchFamily="18" charset="0"/>
              </a:rPr>
              <a:t>Skip</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9928C727-F443-493E-8BAD-C2FEB0DF89AB}" type="slidenum">
              <a:rPr lang="en-US">
                <a:solidFill>
                  <a:srgbClr val="107DBC"/>
                </a:solidFill>
              </a:rPr>
              <a:pPr>
                <a:defRPr/>
              </a:pPr>
              <a:t>24</a:t>
            </a:fld>
            <a:endParaRPr lang="en-US" dirty="0">
              <a:solidFill>
                <a:srgbClr val="107DBC"/>
              </a:solidFill>
            </a:endParaRPr>
          </a:p>
        </p:txBody>
      </p:sp>
      <p:sp>
        <p:nvSpPr>
          <p:cNvPr id="310274" name="Rectangle 2"/>
          <p:cNvSpPr>
            <a:spLocks noGrp="1" noChangeArrowheads="1"/>
          </p:cNvSpPr>
          <p:nvPr>
            <p:ph type="title"/>
          </p:nvPr>
        </p:nvSpPr>
        <p:spPr>
          <a:xfrm>
            <a:off x="762000" y="457200"/>
            <a:ext cx="19812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dirty="0" smtClean="0"/>
              <a:t>Example 2</a:t>
            </a:r>
          </a:p>
        </p:txBody>
      </p:sp>
      <p:sp>
        <p:nvSpPr>
          <p:cNvPr id="26628" name="Rectangle 3"/>
          <p:cNvSpPr>
            <a:spLocks noGrp="1" noChangeArrowheads="1"/>
          </p:cNvSpPr>
          <p:nvPr>
            <p:ph type="body" idx="1"/>
          </p:nvPr>
        </p:nvSpPr>
        <p:spPr>
          <a:xfrm>
            <a:off x="762000" y="990600"/>
            <a:ext cx="7772400" cy="4570413"/>
          </a:xfrm>
        </p:spPr>
        <p:txBody>
          <a:bodyPr/>
          <a:lstStyle/>
          <a:p>
            <a:pPr indent="-285750" eaLnBrk="1" hangingPunct="1">
              <a:lnSpc>
                <a:spcPct val="90000"/>
              </a:lnSpc>
              <a:buFont typeface="Wingdings" pitchFamily="2" charset="2"/>
              <a:buNone/>
            </a:pPr>
            <a:r>
              <a:rPr lang="en-US" dirty="0" smtClean="0"/>
              <a:t>   </a:t>
            </a:r>
            <a:r>
              <a:rPr lang="en-US" sz="2800" dirty="0" smtClean="0"/>
              <a:t>Manny is paid semimonthly. His semimonthly salary is $1,239. What is his annual salary?  </a:t>
            </a:r>
          </a:p>
        </p:txBody>
      </p:sp>
      <p:sp>
        <p:nvSpPr>
          <p:cNvPr id="5" name="TextBox 4"/>
          <p:cNvSpPr txBox="1"/>
          <p:nvPr/>
        </p:nvSpPr>
        <p:spPr>
          <a:xfrm>
            <a:off x="1447800" y="2667000"/>
            <a:ext cx="6477000" cy="2862322"/>
          </a:xfrm>
          <a:prstGeom prst="rect">
            <a:avLst/>
          </a:prstGeom>
          <a:noFill/>
        </p:spPr>
        <p:txBody>
          <a:bodyPr wrap="square" rtlCol="0">
            <a:spAutoFit/>
          </a:bodyPr>
          <a:lstStyle/>
          <a:p>
            <a:r>
              <a:rPr lang="en-US" dirty="0" smtClean="0">
                <a:solidFill>
                  <a:srgbClr val="660066"/>
                </a:solidFill>
                <a:latin typeface="Cambria Math" pitchFamily="18" charset="0"/>
                <a:ea typeface="Cambria Math" pitchFamily="18" charset="0"/>
              </a:rPr>
              <a:t>$1,239 semimonthly (2x per month)</a:t>
            </a:r>
          </a:p>
          <a:p>
            <a:endParaRPr lang="en-US" dirty="0">
              <a:solidFill>
                <a:srgbClr val="660066"/>
              </a:solidFill>
              <a:latin typeface="Cambria Math" pitchFamily="18" charset="0"/>
              <a:ea typeface="Cambria Math" pitchFamily="18" charset="0"/>
            </a:endParaRPr>
          </a:p>
          <a:p>
            <a:r>
              <a:rPr lang="en-US" dirty="0" smtClean="0">
                <a:solidFill>
                  <a:srgbClr val="660066"/>
                </a:solidFill>
                <a:latin typeface="Cambria Math" pitchFamily="18" charset="0"/>
                <a:ea typeface="Cambria Math" pitchFamily="18" charset="0"/>
              </a:rPr>
              <a:t>12 months in a year</a:t>
            </a:r>
          </a:p>
          <a:p>
            <a:endParaRPr lang="en-US" dirty="0">
              <a:solidFill>
                <a:srgbClr val="660066"/>
              </a:solidFill>
              <a:latin typeface="Cambria Math" pitchFamily="18" charset="0"/>
              <a:ea typeface="Cambria Math" pitchFamily="18" charset="0"/>
            </a:endParaRPr>
          </a:p>
          <a:p>
            <a:r>
              <a:rPr lang="en-US" dirty="0" smtClean="0">
                <a:solidFill>
                  <a:srgbClr val="660066"/>
                </a:solidFill>
                <a:latin typeface="Cambria Math" pitchFamily="18" charset="0"/>
                <a:ea typeface="Cambria Math" pitchFamily="18" charset="0"/>
              </a:rPr>
              <a:t>$____________ annually</a:t>
            </a:r>
            <a:endParaRPr lang="en-US" dirty="0">
              <a:solidFill>
                <a:srgbClr val="660066"/>
              </a:solidFill>
              <a:latin typeface="Cambria Math" pitchFamily="18" charset="0"/>
              <a:ea typeface="Cambria Math" pitchFamily="18" charset="0"/>
            </a:endParaRP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p:cTn id="2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2FAD4B30-1C80-4024-A09D-86AAC8D7C398}" type="slidenum">
              <a:rPr lang="en-US">
                <a:solidFill>
                  <a:srgbClr val="107DBC"/>
                </a:solidFill>
              </a:rPr>
              <a:pPr>
                <a:defRPr/>
              </a:pPr>
              <a:t>25</a:t>
            </a:fld>
            <a:endParaRPr lang="en-US" dirty="0">
              <a:solidFill>
                <a:srgbClr val="107DBC"/>
              </a:solidFill>
            </a:endParaRPr>
          </a:p>
        </p:txBody>
      </p:sp>
      <p:sp>
        <p:nvSpPr>
          <p:cNvPr id="27651" name="Rectangle 2"/>
          <p:cNvSpPr>
            <a:spLocks noGrp="1" noChangeArrowheads="1"/>
          </p:cNvSpPr>
          <p:nvPr>
            <p:ph type="body" idx="1"/>
          </p:nvPr>
        </p:nvSpPr>
        <p:spPr>
          <a:xfrm>
            <a:off x="1066800" y="1020763"/>
            <a:ext cx="6400800" cy="3779837"/>
          </a:xfrm>
        </p:spPr>
        <p:txBody>
          <a:bodyPr/>
          <a:lstStyle/>
          <a:p>
            <a:pPr marL="0" indent="0" eaLnBrk="1" hangingPunct="1">
              <a:lnSpc>
                <a:spcPct val="90000"/>
              </a:lnSpc>
              <a:buFont typeface="Wingdings" pitchFamily="2" charset="2"/>
              <a:buNone/>
            </a:pPr>
            <a:r>
              <a:rPr lang="en-US" sz="3000" dirty="0" smtClean="0"/>
              <a:t>Alex is paid semimonthly. His annual salary is </a:t>
            </a:r>
            <a:r>
              <a:rPr lang="en-US" sz="3000" i="1" dirty="0" smtClean="0"/>
              <a:t>y</a:t>
            </a:r>
            <a:r>
              <a:rPr lang="en-US" sz="3000" dirty="0" smtClean="0"/>
              <a:t> dollars. Express his semimonthly salary algebraically.</a:t>
            </a:r>
            <a:r>
              <a:rPr lang="en-US" sz="2800" dirty="0" smtClean="0"/>
              <a:t>  </a:t>
            </a:r>
          </a:p>
        </p:txBody>
      </p:sp>
      <p:sp>
        <p:nvSpPr>
          <p:cNvPr id="27652"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dirty="0">
                <a:solidFill>
                  <a:schemeClr val="tx1"/>
                </a:solidFill>
                <a:latin typeface="Arial Narrow" pitchFamily="34" charset="0"/>
              </a:rPr>
              <a:t>CHECK </a:t>
            </a:r>
            <a:r>
              <a:rPr lang="en-US" sz="3000" dirty="0">
                <a:solidFill>
                  <a:schemeClr val="tx2"/>
                </a:solidFill>
                <a:latin typeface="Arial Narrow" pitchFamily="34" charset="0"/>
              </a:rPr>
              <a:t>YOUR UNDERSTANDING</a:t>
            </a:r>
          </a:p>
        </p:txBody>
      </p:sp>
      <p:pic>
        <p:nvPicPr>
          <p:cNvPr id="27653"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ultiply 5"/>
          <p:cNvSpPr/>
          <p:nvPr/>
        </p:nvSpPr>
        <p:spPr bwMode="auto">
          <a:xfrm>
            <a:off x="2019300" y="1981200"/>
            <a:ext cx="5181600" cy="4876800"/>
          </a:xfrm>
          <a:prstGeom prst="mathMultiply">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kumimoji="0" lang="en-US" sz="6600" b="0" i="0" u="none" strike="noStrike" cap="none" normalizeH="0" baseline="0" dirty="0" smtClean="0">
                <a:ln>
                  <a:noFill/>
                </a:ln>
                <a:solidFill>
                  <a:srgbClr val="F8F8F8"/>
                </a:solidFill>
                <a:effectLst/>
                <a:latin typeface="Cambria Math" pitchFamily="18" charset="0"/>
                <a:ea typeface="Cambria Math" pitchFamily="18" charset="0"/>
              </a:rPr>
              <a:t>Skip</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89385D9C-F1EB-4F5A-A6E3-40403A84DA5B}" type="slidenum">
              <a:rPr lang="en-US">
                <a:solidFill>
                  <a:srgbClr val="107DBC"/>
                </a:solidFill>
              </a:rPr>
              <a:pPr>
                <a:defRPr/>
              </a:pPr>
              <a:t>26</a:t>
            </a:fld>
            <a:endParaRPr lang="en-US" dirty="0">
              <a:solidFill>
                <a:srgbClr val="107DBC"/>
              </a:solidFill>
            </a:endParaRPr>
          </a:p>
        </p:txBody>
      </p:sp>
      <p:sp>
        <p:nvSpPr>
          <p:cNvPr id="312322" name="Rectangle 2"/>
          <p:cNvSpPr>
            <a:spLocks noGrp="1" noChangeArrowheads="1"/>
          </p:cNvSpPr>
          <p:nvPr>
            <p:ph type="title"/>
          </p:nvPr>
        </p:nvSpPr>
        <p:spPr>
          <a:xfrm>
            <a:off x="6858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dirty="0" smtClean="0"/>
              <a:t>EXAMPLE 3</a:t>
            </a:r>
          </a:p>
        </p:txBody>
      </p:sp>
      <p:sp>
        <p:nvSpPr>
          <p:cNvPr id="28676" name="Rectangle 3"/>
          <p:cNvSpPr>
            <a:spLocks noGrp="1" noChangeArrowheads="1"/>
          </p:cNvSpPr>
          <p:nvPr>
            <p:ph type="body" idx="1"/>
          </p:nvPr>
        </p:nvSpPr>
        <p:spPr>
          <a:xfrm>
            <a:off x="762000" y="992188"/>
            <a:ext cx="7772400" cy="4570412"/>
          </a:xfrm>
        </p:spPr>
        <p:txBody>
          <a:bodyPr/>
          <a:lstStyle/>
          <a:p>
            <a:pPr indent="-285750" eaLnBrk="1" hangingPunct="1">
              <a:lnSpc>
                <a:spcPct val="90000"/>
              </a:lnSpc>
              <a:buFont typeface="Wingdings" pitchFamily="2" charset="2"/>
              <a:buNone/>
            </a:pPr>
            <a:r>
              <a:rPr lang="en-US" dirty="0" smtClean="0"/>
              <a:t>   </a:t>
            </a:r>
            <a:r>
              <a:rPr lang="en-US" sz="2800" dirty="0" smtClean="0"/>
              <a:t>Maureen works at a local Chicken King restaurant. Her regular hourly wage is $9.70. If she regularly works 40 hours per week, what is her regular weekly pay?   </a:t>
            </a:r>
          </a:p>
        </p:txBody>
      </p:sp>
      <p:sp>
        <p:nvSpPr>
          <p:cNvPr id="5" name="TextBox 4"/>
          <p:cNvSpPr txBox="1"/>
          <p:nvPr/>
        </p:nvSpPr>
        <p:spPr>
          <a:xfrm>
            <a:off x="1447800" y="2667000"/>
            <a:ext cx="4876800" cy="584775"/>
          </a:xfrm>
          <a:prstGeom prst="rect">
            <a:avLst/>
          </a:prstGeom>
          <a:noFill/>
        </p:spPr>
        <p:txBody>
          <a:bodyPr wrap="square" rtlCol="0">
            <a:spAutoFit/>
          </a:bodyPr>
          <a:lstStyle/>
          <a:p>
            <a:r>
              <a:rPr lang="en-US" dirty="0" smtClean="0">
                <a:solidFill>
                  <a:srgbClr val="660066"/>
                </a:solidFill>
                <a:latin typeface="Cambria Math" pitchFamily="18" charset="0"/>
                <a:ea typeface="Cambria Math" pitchFamily="18" charset="0"/>
              </a:rPr>
              <a:t>40 hours @ $9.70 per hour </a:t>
            </a:r>
            <a:endParaRPr lang="en-US" dirty="0">
              <a:solidFill>
                <a:srgbClr val="660066"/>
              </a:solidFill>
              <a:latin typeface="Cambria Math" pitchFamily="18" charset="0"/>
              <a:ea typeface="Cambria Math" pitchFamily="18" charset="0"/>
            </a:endParaRP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4C02FCAA-9AC3-47EE-B1F4-AB5A5904A6CC}" type="slidenum">
              <a:rPr lang="en-US">
                <a:solidFill>
                  <a:srgbClr val="107DBC"/>
                </a:solidFill>
              </a:rPr>
              <a:pPr>
                <a:defRPr/>
              </a:pPr>
              <a:t>27</a:t>
            </a:fld>
            <a:endParaRPr lang="en-US" dirty="0">
              <a:solidFill>
                <a:srgbClr val="107DBC"/>
              </a:solidFill>
            </a:endParaRPr>
          </a:p>
        </p:txBody>
      </p:sp>
      <p:sp>
        <p:nvSpPr>
          <p:cNvPr id="29699" name="Rectangle 2"/>
          <p:cNvSpPr>
            <a:spLocks noGrp="1" noChangeArrowheads="1"/>
          </p:cNvSpPr>
          <p:nvPr>
            <p:ph type="body" idx="1"/>
          </p:nvPr>
        </p:nvSpPr>
        <p:spPr>
          <a:xfrm>
            <a:off x="1066800" y="1020763"/>
            <a:ext cx="6629400" cy="3779837"/>
          </a:xfrm>
        </p:spPr>
        <p:txBody>
          <a:bodyPr/>
          <a:lstStyle/>
          <a:p>
            <a:pPr marL="0" indent="0" eaLnBrk="1" hangingPunct="1">
              <a:lnSpc>
                <a:spcPct val="90000"/>
              </a:lnSpc>
              <a:buFont typeface="Wingdings" pitchFamily="2" charset="2"/>
              <a:buNone/>
            </a:pPr>
            <a:r>
              <a:rPr lang="en-US" sz="2800" dirty="0" smtClean="0"/>
              <a:t>Roger regularly works </a:t>
            </a:r>
            <a:r>
              <a:rPr lang="en-US" sz="2800" i="1" dirty="0" smtClean="0"/>
              <a:t>h</a:t>
            </a:r>
            <a:r>
              <a:rPr lang="en-US" sz="2800" dirty="0" smtClean="0"/>
              <a:t> hours per week at a rate of </a:t>
            </a:r>
            <a:r>
              <a:rPr lang="en-US" sz="2800" i="1" dirty="0" smtClean="0"/>
              <a:t>d</a:t>
            </a:r>
            <a:r>
              <a:rPr lang="en-US" sz="2800" dirty="0" smtClean="0"/>
              <a:t> dollars per hour. Express his annual salary algebraically.  </a:t>
            </a:r>
          </a:p>
        </p:txBody>
      </p:sp>
      <p:sp>
        <p:nvSpPr>
          <p:cNvPr id="29700"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dirty="0">
                <a:solidFill>
                  <a:schemeClr val="tx1"/>
                </a:solidFill>
                <a:latin typeface="Arial Narrow" pitchFamily="34" charset="0"/>
              </a:rPr>
              <a:t>CHECK </a:t>
            </a:r>
            <a:r>
              <a:rPr lang="en-US" sz="3000" dirty="0">
                <a:solidFill>
                  <a:schemeClr val="tx2"/>
                </a:solidFill>
                <a:latin typeface="Arial Narrow" pitchFamily="34" charset="0"/>
              </a:rPr>
              <a:t>YOUR UNDERSTANDING</a:t>
            </a:r>
          </a:p>
        </p:txBody>
      </p:sp>
      <p:pic>
        <p:nvPicPr>
          <p:cNvPr id="29701"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ultiply 5"/>
          <p:cNvSpPr/>
          <p:nvPr/>
        </p:nvSpPr>
        <p:spPr bwMode="auto">
          <a:xfrm>
            <a:off x="2019300" y="1981200"/>
            <a:ext cx="5181600" cy="4876800"/>
          </a:xfrm>
          <a:prstGeom prst="mathMultiply">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kumimoji="0" lang="en-US" sz="6600" b="0" i="0" u="none" strike="noStrike" cap="none" normalizeH="0" baseline="0" dirty="0" smtClean="0">
                <a:ln>
                  <a:noFill/>
                </a:ln>
                <a:solidFill>
                  <a:srgbClr val="F8F8F8"/>
                </a:solidFill>
                <a:effectLst/>
                <a:latin typeface="Cambria Math" pitchFamily="18" charset="0"/>
                <a:ea typeface="Cambria Math" pitchFamily="18" charset="0"/>
              </a:rPr>
              <a:t>Skip</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5" autoUpdateAnimBg="0">
        <p:tmplLst>
          <p:tmpl lvl="1">
            <p:tnLst>
              <p:par>
                <p:cTn presetID="1" presetClass="entr" presetSubtype="0" fill="hold" nodeType="clickEffect">
                  <p:stCondLst>
                    <p:cond delay="0"/>
                  </p:stCondLst>
                  <p:childTnLst>
                    <p:set>
                      <p:cBhvr>
                        <p:cTn dur="1" fill="hold">
                          <p:stCondLst>
                            <p:cond delay="499"/>
                          </p:stCondLst>
                        </p:cTn>
                        <p:tgtEl>
                          <p:spTgt spid="29699"/>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499"/>
                          </p:stCondLst>
                        </p:cTn>
                        <p:tgtEl>
                          <p:spTgt spid="29699"/>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499"/>
                          </p:stCondLst>
                        </p:cTn>
                        <p:tgtEl>
                          <p:spTgt spid="29699"/>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499"/>
                          </p:stCondLst>
                        </p:cTn>
                        <p:tgtEl>
                          <p:spTgt spid="29699"/>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499"/>
                          </p:stCondLst>
                        </p:cTn>
                        <p:tgtEl>
                          <p:spTgt spid="29699"/>
                        </p:tgtEl>
                        <p:attrNameLst>
                          <p:attrName>style.visibility</p:attrName>
                        </p:attrNameLst>
                      </p:cBhvr>
                      <p:to>
                        <p:strVal val="visible"/>
                      </p:to>
                    </p:set>
                  </p:childTnLst>
                </p:cTn>
              </p:par>
            </p:tnLst>
          </p:tmpl>
        </p:tmplLst>
      </p:bldP>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4C740154-31D1-4B80-8C66-C847CF19874A}" type="slidenum">
              <a:rPr lang="en-US">
                <a:solidFill>
                  <a:srgbClr val="107DBC"/>
                </a:solidFill>
              </a:rPr>
              <a:pPr>
                <a:defRPr/>
              </a:pPr>
              <a:t>28</a:t>
            </a:fld>
            <a:endParaRPr lang="en-US" dirty="0">
              <a:solidFill>
                <a:srgbClr val="107DBC"/>
              </a:solidFill>
            </a:endParaRPr>
          </a:p>
        </p:txBody>
      </p:sp>
      <p:sp>
        <p:nvSpPr>
          <p:cNvPr id="314370" name="Rectangle 2"/>
          <p:cNvSpPr>
            <a:spLocks noGrp="1" noChangeArrowheads="1"/>
          </p:cNvSpPr>
          <p:nvPr>
            <p:ph type="title"/>
          </p:nvPr>
        </p:nvSpPr>
        <p:spPr>
          <a:xfrm>
            <a:off x="6858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dirty="0" smtClean="0"/>
              <a:t>EXAMPLE 4</a:t>
            </a:r>
          </a:p>
        </p:txBody>
      </p:sp>
      <p:sp>
        <p:nvSpPr>
          <p:cNvPr id="30724" name="Rectangle 3"/>
          <p:cNvSpPr>
            <a:spLocks noGrp="1" noChangeArrowheads="1"/>
          </p:cNvSpPr>
          <p:nvPr>
            <p:ph type="body" idx="1"/>
          </p:nvPr>
        </p:nvSpPr>
        <p:spPr>
          <a:xfrm>
            <a:off x="762000" y="992188"/>
            <a:ext cx="7543800" cy="4570412"/>
          </a:xfrm>
        </p:spPr>
        <p:txBody>
          <a:bodyPr/>
          <a:lstStyle/>
          <a:p>
            <a:pPr indent="-285750" eaLnBrk="1" hangingPunct="1">
              <a:lnSpc>
                <a:spcPct val="90000"/>
              </a:lnSpc>
              <a:buFont typeface="Wingdings" pitchFamily="2" charset="2"/>
              <a:buNone/>
            </a:pPr>
            <a:r>
              <a:rPr lang="en-US" dirty="0" smtClean="0"/>
              <a:t>   </a:t>
            </a:r>
            <a:r>
              <a:rPr lang="en-US" sz="2600" dirty="0" smtClean="0"/>
              <a:t>If Maureen from Example 3 works overtime, she receives an hourly rate of 1½  times her regular hourly rate. What is Maureen’s hourly overtime rate?</a:t>
            </a:r>
            <a:r>
              <a:rPr lang="en-US" sz="2800" dirty="0" smtClean="0"/>
              <a:t>   </a:t>
            </a:r>
          </a:p>
        </p:txBody>
      </p:sp>
      <p:sp>
        <p:nvSpPr>
          <p:cNvPr id="5" name="TextBox 4"/>
          <p:cNvSpPr txBox="1"/>
          <p:nvPr/>
        </p:nvSpPr>
        <p:spPr>
          <a:xfrm>
            <a:off x="1447800" y="2667000"/>
            <a:ext cx="6248400" cy="1723549"/>
          </a:xfrm>
          <a:prstGeom prst="rect">
            <a:avLst/>
          </a:prstGeom>
          <a:noFill/>
        </p:spPr>
        <p:txBody>
          <a:bodyPr wrap="square" rtlCol="0">
            <a:spAutoFit/>
          </a:bodyPr>
          <a:lstStyle/>
          <a:p>
            <a:r>
              <a:rPr lang="en-US" dirty="0" smtClean="0">
                <a:solidFill>
                  <a:srgbClr val="660066"/>
                </a:solidFill>
                <a:latin typeface="Cambria Math" pitchFamily="18" charset="0"/>
                <a:ea typeface="Cambria Math" pitchFamily="18" charset="0"/>
              </a:rPr>
              <a:t>$9.70 per hour</a:t>
            </a:r>
          </a:p>
          <a:p>
            <a:endParaRPr lang="en-US" dirty="0">
              <a:solidFill>
                <a:srgbClr val="660066"/>
              </a:solidFill>
              <a:latin typeface="Cambria Math" pitchFamily="18" charset="0"/>
              <a:ea typeface="Cambria Math" pitchFamily="18" charset="0"/>
            </a:endParaRPr>
          </a:p>
          <a:p>
            <a:r>
              <a:rPr lang="en-US" dirty="0" smtClean="0">
                <a:solidFill>
                  <a:srgbClr val="660066"/>
                </a:solidFill>
                <a:latin typeface="Cambria Math" pitchFamily="18" charset="0"/>
                <a:ea typeface="Cambria Math" pitchFamily="18" charset="0"/>
              </a:rPr>
              <a:t>1.5(9.70) = $___________ per OT hour</a:t>
            </a:r>
            <a:endParaRPr lang="en-US" dirty="0">
              <a:solidFill>
                <a:srgbClr val="660066"/>
              </a:solidFill>
              <a:latin typeface="Cambria Math" pitchFamily="18" charset="0"/>
              <a:ea typeface="Cambria Math" pitchFamily="18" charset="0"/>
            </a:endParaRP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bldLvl="5" autoUpdateAnimBg="0">
        <p:tmplLst>
          <p:tmpl lvl="1">
            <p:tnLst>
              <p:par>
                <p:cTn presetID="1" presetClass="entr" presetSubtype="0" fill="hold" nodeType="clickEffect">
                  <p:stCondLst>
                    <p:cond delay="0"/>
                  </p:stCondLst>
                  <p:childTnLst>
                    <p:set>
                      <p:cBhvr>
                        <p:cTn dur="1" fill="hold">
                          <p:stCondLst>
                            <p:cond delay="499"/>
                          </p:stCondLst>
                        </p:cTn>
                        <p:tgtEl>
                          <p:spTgt spid="30724"/>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499"/>
                          </p:stCondLst>
                        </p:cTn>
                        <p:tgtEl>
                          <p:spTgt spid="30724"/>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499"/>
                          </p:stCondLst>
                        </p:cTn>
                        <p:tgtEl>
                          <p:spTgt spid="30724"/>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499"/>
                          </p:stCondLst>
                        </p:cTn>
                        <p:tgtEl>
                          <p:spTgt spid="30724"/>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499"/>
                          </p:stCondLst>
                        </p:cTn>
                        <p:tgtEl>
                          <p:spTgt spid="30724"/>
                        </p:tgtEl>
                        <p:attrNameLst>
                          <p:attrName>style.visibility</p:attrName>
                        </p:attrNameLst>
                      </p:cBhvr>
                      <p:to>
                        <p:strVal val="visible"/>
                      </p:to>
                    </p:set>
                  </p:childTnLst>
                </p:cTn>
              </p:par>
            </p:tnLst>
          </p:tmpl>
        </p:tmplLst>
      </p:bldP>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67A55C37-0714-441F-B4B2-957C62BD9B6D}" type="slidenum">
              <a:rPr lang="en-US">
                <a:solidFill>
                  <a:srgbClr val="107DBC"/>
                </a:solidFill>
              </a:rPr>
              <a:pPr>
                <a:defRPr/>
              </a:pPr>
              <a:t>29</a:t>
            </a:fld>
            <a:endParaRPr lang="en-US" dirty="0">
              <a:solidFill>
                <a:srgbClr val="107DBC"/>
              </a:solidFill>
            </a:endParaRPr>
          </a:p>
        </p:txBody>
      </p:sp>
      <p:sp>
        <p:nvSpPr>
          <p:cNvPr id="31747" name="Rectangle 2"/>
          <p:cNvSpPr>
            <a:spLocks noGrp="1" noChangeArrowheads="1"/>
          </p:cNvSpPr>
          <p:nvPr>
            <p:ph type="body" idx="1"/>
          </p:nvPr>
        </p:nvSpPr>
        <p:spPr>
          <a:xfrm>
            <a:off x="1066800" y="1020763"/>
            <a:ext cx="6781800" cy="3779837"/>
          </a:xfrm>
        </p:spPr>
        <p:txBody>
          <a:bodyPr/>
          <a:lstStyle/>
          <a:p>
            <a:pPr marL="0" indent="0" eaLnBrk="1" hangingPunct="1">
              <a:lnSpc>
                <a:spcPct val="90000"/>
              </a:lnSpc>
              <a:buFont typeface="Wingdings" pitchFamily="2" charset="2"/>
              <a:buNone/>
            </a:pPr>
            <a:r>
              <a:rPr lang="en-US" sz="2800" dirty="0" smtClean="0"/>
              <a:t>If Mary Ann earns </a:t>
            </a:r>
            <a:r>
              <a:rPr lang="en-US" sz="2800" i="1" dirty="0" smtClean="0"/>
              <a:t>y</a:t>
            </a:r>
            <a:r>
              <a:rPr lang="en-US" sz="2800" dirty="0" smtClean="0"/>
              <a:t> dollars per hour regularly, express her hourly overtime rate algebraically if she is paid time-and-a-half.  </a:t>
            </a:r>
          </a:p>
        </p:txBody>
      </p:sp>
      <p:sp>
        <p:nvSpPr>
          <p:cNvPr id="31748"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dirty="0">
                <a:solidFill>
                  <a:schemeClr val="tx1"/>
                </a:solidFill>
                <a:latin typeface="Arial Narrow" pitchFamily="34" charset="0"/>
              </a:rPr>
              <a:t>CHECK </a:t>
            </a:r>
            <a:r>
              <a:rPr lang="en-US" sz="3000" dirty="0">
                <a:solidFill>
                  <a:schemeClr val="tx2"/>
                </a:solidFill>
                <a:latin typeface="Arial Narrow" pitchFamily="34" charset="0"/>
              </a:rPr>
              <a:t>YOUR UNDERSTANDING</a:t>
            </a:r>
          </a:p>
        </p:txBody>
      </p:sp>
      <p:pic>
        <p:nvPicPr>
          <p:cNvPr id="31749"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ultiply 5"/>
          <p:cNvSpPr/>
          <p:nvPr/>
        </p:nvSpPr>
        <p:spPr bwMode="auto">
          <a:xfrm>
            <a:off x="2019300" y="1981200"/>
            <a:ext cx="5181600" cy="4876800"/>
          </a:xfrm>
          <a:prstGeom prst="mathMultiply">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kumimoji="0" lang="en-US" sz="6600" b="0" i="0" u="none" strike="noStrike" cap="none" normalizeH="0" baseline="0" dirty="0" smtClean="0">
                <a:ln>
                  <a:noFill/>
                </a:ln>
                <a:solidFill>
                  <a:srgbClr val="F8F8F8"/>
                </a:solidFill>
                <a:effectLst/>
                <a:latin typeface="Cambria Math" pitchFamily="18" charset="0"/>
                <a:ea typeface="Cambria Math" pitchFamily="18" charset="0"/>
              </a:rPr>
              <a:t>Skip</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bldLvl="5" autoUpdateAnimBg="0">
        <p:tmplLst>
          <p:tmpl lvl="1">
            <p:tnLst>
              <p:par>
                <p:cTn presetID="1" presetClass="entr" presetSubtype="0" fill="hold" nodeType="clickEffect">
                  <p:stCondLst>
                    <p:cond delay="0"/>
                  </p:stCondLst>
                  <p:childTnLst>
                    <p:set>
                      <p:cBhvr>
                        <p:cTn dur="1" fill="hold">
                          <p:stCondLst>
                            <p:cond delay="499"/>
                          </p:stCondLst>
                        </p:cTn>
                        <p:tgtEl>
                          <p:spTgt spid="31747"/>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499"/>
                          </p:stCondLst>
                        </p:cTn>
                        <p:tgtEl>
                          <p:spTgt spid="31747"/>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499"/>
                          </p:stCondLst>
                        </p:cTn>
                        <p:tgtEl>
                          <p:spTgt spid="3174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499"/>
                          </p:stCondLst>
                        </p:cTn>
                        <p:tgtEl>
                          <p:spTgt spid="3174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499"/>
                          </p:stCondLst>
                        </p:cTn>
                        <p:tgtEl>
                          <p:spTgt spid="31747"/>
                        </p:tgtEl>
                        <p:attrNameLst>
                          <p:attrName>style.visibility</p:attrName>
                        </p:attrNameLst>
                      </p:cBhvr>
                      <p:to>
                        <p:strVal val="visible"/>
                      </p:to>
                    </p:set>
                  </p:childTnLst>
                </p:cTn>
              </p:par>
            </p:tnLst>
          </p:tmpl>
        </p:tmplLst>
      </p:bldP>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6551E2BF-8DD6-4341-B435-A0115B834C7E}" type="slidenum">
              <a:rPr lang="en-US">
                <a:solidFill>
                  <a:srgbClr val="107DBC"/>
                </a:solidFill>
              </a:rPr>
              <a:pPr>
                <a:defRPr/>
              </a:pPr>
              <a:t>3</a:t>
            </a:fld>
            <a:endParaRPr lang="en-US" dirty="0">
              <a:solidFill>
                <a:srgbClr val="107DBC"/>
              </a:solidFill>
            </a:endParaRPr>
          </a:p>
        </p:txBody>
      </p:sp>
      <p:sp>
        <p:nvSpPr>
          <p:cNvPr id="7171" name="Rectangle 5"/>
          <p:cNvSpPr>
            <a:spLocks noGrp="1" noChangeArrowheads="1"/>
          </p:cNvSpPr>
          <p:nvPr>
            <p:ph type="body" sz="half" idx="1"/>
          </p:nvPr>
        </p:nvSpPr>
        <p:spPr>
          <a:xfrm>
            <a:off x="990600" y="1600200"/>
            <a:ext cx="8077200" cy="4570413"/>
          </a:xfrm>
          <a:extLst/>
        </p:spPr>
        <p:txBody>
          <a:bodyPr numCol="2"/>
          <a:lstStyle/>
          <a:p>
            <a:pPr eaLnBrk="1" hangingPunct="1">
              <a:defRPr/>
            </a:pPr>
            <a:r>
              <a:rPr lang="en-US" sz="2000" dirty="0" smtClean="0"/>
              <a:t>employment agency</a:t>
            </a:r>
          </a:p>
          <a:p>
            <a:pPr lvl="1" eaLnBrk="1" hangingPunct="1">
              <a:defRPr/>
            </a:pPr>
            <a:r>
              <a:rPr lang="en-US" sz="1800" dirty="0" smtClean="0">
                <a:solidFill>
                  <a:srgbClr val="FF0000"/>
                </a:solidFill>
              </a:rPr>
              <a:t>A business that has lists of job openings and charges a fee to find jobs for people</a:t>
            </a:r>
          </a:p>
          <a:p>
            <a:pPr eaLnBrk="1" hangingPunct="1">
              <a:defRPr/>
            </a:pPr>
            <a:r>
              <a:rPr lang="en-US" sz="2000" dirty="0" smtClean="0"/>
              <a:t>fee paid</a:t>
            </a:r>
          </a:p>
          <a:p>
            <a:pPr lvl="1" eaLnBrk="1" hangingPunct="1">
              <a:defRPr/>
            </a:pPr>
            <a:r>
              <a:rPr lang="en-US" sz="1800" dirty="0" smtClean="0">
                <a:solidFill>
                  <a:srgbClr val="FF0000"/>
                </a:solidFill>
              </a:rPr>
              <a:t>When the employer is willing to pay the fee charged by the employment agency</a:t>
            </a:r>
          </a:p>
          <a:p>
            <a:pPr eaLnBrk="1" hangingPunct="1">
              <a:defRPr/>
            </a:pPr>
            <a:r>
              <a:rPr lang="en-US" sz="2000" dirty="0" smtClean="0"/>
              <a:t>resume</a:t>
            </a:r>
          </a:p>
          <a:p>
            <a:pPr lvl="1" eaLnBrk="1" hangingPunct="1">
              <a:defRPr/>
            </a:pPr>
            <a:r>
              <a:rPr lang="en-US" sz="1800" dirty="0" smtClean="0">
                <a:solidFill>
                  <a:srgbClr val="FF0000"/>
                </a:solidFill>
              </a:rPr>
              <a:t>A short account of your education and qualifications for employment</a:t>
            </a:r>
          </a:p>
          <a:p>
            <a:pPr eaLnBrk="1" hangingPunct="1">
              <a:defRPr/>
            </a:pPr>
            <a:r>
              <a:rPr lang="en-US" sz="2000" dirty="0" smtClean="0"/>
              <a:t>Form W-4 Employee’s Withholding Allowance Certificate</a:t>
            </a:r>
          </a:p>
          <a:p>
            <a:pPr lvl="1" eaLnBrk="1" hangingPunct="1">
              <a:defRPr/>
            </a:pPr>
            <a:r>
              <a:rPr lang="en-US" sz="1800" dirty="0" smtClean="0">
                <a:solidFill>
                  <a:srgbClr val="FF0000"/>
                </a:solidFill>
              </a:rPr>
              <a:t>A form that is filled out by a new employee that gives directions to the government on how much money in taxes to deduct from an employee's pay.</a:t>
            </a:r>
          </a:p>
          <a:p>
            <a:pPr eaLnBrk="1" hangingPunct="1">
              <a:defRPr/>
            </a:pPr>
            <a:r>
              <a:rPr lang="en-US" sz="2000" dirty="0" smtClean="0"/>
              <a:t>benefits</a:t>
            </a:r>
          </a:p>
          <a:p>
            <a:pPr lvl="1" eaLnBrk="1" hangingPunct="1">
              <a:defRPr/>
            </a:pPr>
            <a:r>
              <a:rPr lang="en-US" sz="1800" dirty="0" smtClean="0">
                <a:solidFill>
                  <a:srgbClr val="FF0000"/>
                </a:solidFill>
              </a:rPr>
              <a:t>Additional compensation from an employer; benefits can include health and dental insurance, child care retirement, and travel expenses</a:t>
            </a:r>
          </a:p>
          <a:p>
            <a:pPr eaLnBrk="1" hangingPunct="1">
              <a:defRPr/>
            </a:pPr>
            <a:r>
              <a:rPr lang="en-US" sz="2000" dirty="0" smtClean="0"/>
              <a:t>discount</a:t>
            </a:r>
          </a:p>
          <a:p>
            <a:pPr lvl="1" eaLnBrk="1" hangingPunct="1">
              <a:defRPr/>
            </a:pPr>
            <a:r>
              <a:rPr lang="en-US" sz="1800" dirty="0" smtClean="0">
                <a:solidFill>
                  <a:srgbClr val="FF0000"/>
                </a:solidFill>
              </a:rPr>
              <a:t>The amount that a charge, fee, or cost is lowered.</a:t>
            </a:r>
          </a:p>
        </p:txBody>
      </p:sp>
      <p:sp>
        <p:nvSpPr>
          <p:cNvPr id="282631" name="Oval 7"/>
          <p:cNvSpPr>
            <a:spLocks noChangeArrowheads="1"/>
          </p:cNvSpPr>
          <p:nvPr/>
        </p:nvSpPr>
        <p:spPr bwMode="auto">
          <a:xfrm>
            <a:off x="609600" y="838200"/>
            <a:ext cx="3505200" cy="609600"/>
          </a:xfrm>
          <a:prstGeom prst="ellipse">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pPr algn="ctr">
              <a:spcBef>
                <a:spcPct val="0"/>
              </a:spcBef>
              <a:defRPr/>
            </a:pPr>
            <a:r>
              <a:rPr lang="en-US" sz="3600" b="0" dirty="0">
                <a:solidFill>
                  <a:srgbClr val="0066CC"/>
                </a:solidFill>
                <a:effectLst>
                  <a:outerShdw blurRad="38100" dist="38100" dir="2700000" algn="tl">
                    <a:srgbClr val="000000"/>
                  </a:outerShdw>
                </a:effectLst>
                <a:latin typeface="Arial Black" pitchFamily="34" charset="0"/>
              </a:rPr>
              <a:t> </a:t>
            </a:r>
            <a:r>
              <a:rPr lang="en-US" sz="3600" b="0" dirty="0">
                <a:solidFill>
                  <a:srgbClr val="F8F8F8"/>
                </a:solidFill>
                <a:effectLst>
                  <a:outerShdw blurRad="38100" dist="38100" dir="2700000" algn="tl">
                    <a:srgbClr val="000000"/>
                  </a:outerShdw>
                </a:effectLst>
                <a:latin typeface="Arial Black" pitchFamily="34" charset="0"/>
              </a:rPr>
              <a:t> </a:t>
            </a:r>
            <a:r>
              <a:rPr lang="en-US" sz="3600" b="0" dirty="0">
                <a:solidFill>
                  <a:srgbClr val="F8F8F8"/>
                </a:solidFill>
                <a:latin typeface="Arial Black" pitchFamily="34" charset="0"/>
              </a:rPr>
              <a:t>Key Terms</a:t>
            </a:r>
          </a:p>
        </p:txBody>
      </p:sp>
    </p:spTree>
  </p:cSld>
  <p:clrMapOvr>
    <a:masterClrMapping/>
  </p:clrMapOvr>
  <p:transition spd="med">
    <p:cover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F6F04472-3320-4403-9DED-4D6BD4250DEB}" type="slidenum">
              <a:rPr lang="en-US">
                <a:solidFill>
                  <a:srgbClr val="107DBC"/>
                </a:solidFill>
              </a:rPr>
              <a:pPr>
                <a:defRPr/>
              </a:pPr>
              <a:t>30</a:t>
            </a:fld>
            <a:endParaRPr lang="en-US" dirty="0">
              <a:solidFill>
                <a:srgbClr val="107DBC"/>
              </a:solidFill>
            </a:endParaRPr>
          </a:p>
        </p:txBody>
      </p:sp>
      <p:sp>
        <p:nvSpPr>
          <p:cNvPr id="316418" name="Rectangle 2"/>
          <p:cNvSpPr>
            <a:spLocks noGrp="1" noChangeArrowheads="1"/>
          </p:cNvSpPr>
          <p:nvPr>
            <p:ph type="title"/>
          </p:nvPr>
        </p:nvSpPr>
        <p:spPr>
          <a:xfrm>
            <a:off x="6858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dirty="0" smtClean="0"/>
              <a:t>EXAMPLE 5</a:t>
            </a:r>
          </a:p>
        </p:txBody>
      </p:sp>
      <p:sp>
        <p:nvSpPr>
          <p:cNvPr id="32772" name="Rectangle 3"/>
          <p:cNvSpPr>
            <a:spLocks noGrp="1" noChangeArrowheads="1"/>
          </p:cNvSpPr>
          <p:nvPr>
            <p:ph type="body" idx="1"/>
          </p:nvPr>
        </p:nvSpPr>
        <p:spPr>
          <a:xfrm>
            <a:off x="762000" y="992188"/>
            <a:ext cx="7315200" cy="4570412"/>
          </a:xfrm>
        </p:spPr>
        <p:txBody>
          <a:bodyPr/>
          <a:lstStyle/>
          <a:p>
            <a:pPr indent="-285750" eaLnBrk="1" hangingPunct="1">
              <a:lnSpc>
                <a:spcPct val="90000"/>
              </a:lnSpc>
              <a:buFont typeface="Wingdings" pitchFamily="2" charset="2"/>
              <a:buNone/>
            </a:pPr>
            <a:r>
              <a:rPr lang="en-US" dirty="0" smtClean="0"/>
              <a:t>   </a:t>
            </a:r>
            <a:r>
              <a:rPr lang="en-US" sz="2800" dirty="0" smtClean="0"/>
              <a:t>Janice earns $10 per hour. If her regular hours are 40 hours per week, and she receives time-and-a-half overtime, find her total pay for a week in which she works 45 hours.   </a:t>
            </a:r>
          </a:p>
        </p:txBody>
      </p:sp>
      <mc:AlternateContent xmlns:mc="http://schemas.openxmlformats.org/markup-compatibility/2006" xmlns:a14="http://schemas.microsoft.com/office/drawing/2010/main">
        <mc:Choice Requires="a14">
          <p:sp>
            <p:nvSpPr>
              <p:cNvPr id="2" name="Rectangle 1"/>
              <p:cNvSpPr/>
              <p:nvPr/>
            </p:nvSpPr>
            <p:spPr>
              <a:xfrm>
                <a:off x="381000" y="3048000"/>
                <a:ext cx="8686800" cy="52322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800" b="1" i="1" dirty="0" smtClean="0">
                          <a:solidFill>
                            <a:srgbClr val="660066"/>
                          </a:solidFill>
                          <a:latin typeface="Cambria Math"/>
                          <a:ea typeface="Cambria Math" pitchFamily="18" charset="0"/>
                        </a:rPr>
                        <m:t>$</m:t>
                      </m:r>
                      <m:r>
                        <a:rPr lang="en-US" sz="2800" b="1" i="1" dirty="0" smtClean="0">
                          <a:solidFill>
                            <a:srgbClr val="660066"/>
                          </a:solidFill>
                          <a:latin typeface="Cambria Math"/>
                          <a:ea typeface="Cambria Math" pitchFamily="18" charset="0"/>
                        </a:rPr>
                        <m:t>𝟏𝟎</m:t>
                      </m:r>
                      <m:d>
                        <m:dPr>
                          <m:ctrlPr>
                            <a:rPr lang="en-US" sz="2800" i="1" dirty="0" smtClean="0">
                              <a:solidFill>
                                <a:srgbClr val="660066"/>
                              </a:solidFill>
                              <a:latin typeface="Cambria Math"/>
                              <a:ea typeface="Cambria Math" pitchFamily="18" charset="0"/>
                            </a:rPr>
                          </m:ctrlPr>
                        </m:dPr>
                        <m:e>
                          <m:r>
                            <a:rPr lang="en-US" sz="2800" b="1" i="1" dirty="0" smtClean="0">
                              <a:solidFill>
                                <a:srgbClr val="660066"/>
                              </a:solidFill>
                              <a:latin typeface="Cambria Math"/>
                              <a:ea typeface="Cambria Math" pitchFamily="18" charset="0"/>
                            </a:rPr>
                            <m:t>𝟒𝟎</m:t>
                          </m:r>
                          <m:r>
                            <a:rPr lang="en-US" sz="2800" b="1" i="1" dirty="0" smtClean="0">
                              <a:solidFill>
                                <a:srgbClr val="660066"/>
                              </a:solidFill>
                              <a:latin typeface="Cambria Math"/>
                              <a:ea typeface="Cambria Math" pitchFamily="18" charset="0"/>
                            </a:rPr>
                            <m:t> </m:t>
                          </m:r>
                          <m:r>
                            <a:rPr lang="en-US" sz="2800" b="1" i="1" dirty="0" smtClean="0">
                              <a:solidFill>
                                <a:srgbClr val="660066"/>
                              </a:solidFill>
                              <a:latin typeface="Cambria Math"/>
                              <a:ea typeface="Cambria Math" pitchFamily="18" charset="0"/>
                            </a:rPr>
                            <m:t>𝒉𝒐𝒖𝒓𝒔</m:t>
                          </m:r>
                        </m:e>
                      </m:d>
                      <m:r>
                        <a:rPr lang="en-US" sz="2800" b="1" i="1" dirty="0" smtClean="0">
                          <a:solidFill>
                            <a:srgbClr val="660066"/>
                          </a:solidFill>
                          <a:latin typeface="Cambria Math"/>
                          <a:ea typeface="Cambria Math" pitchFamily="18" charset="0"/>
                        </a:rPr>
                        <m:t>+</m:t>
                      </m:r>
                      <m:d>
                        <m:dPr>
                          <m:ctrlPr>
                            <a:rPr lang="en-US" sz="2800" b="1" i="1" dirty="0" smtClean="0">
                              <a:solidFill>
                                <a:srgbClr val="660066"/>
                              </a:solidFill>
                              <a:latin typeface="Cambria Math"/>
                              <a:ea typeface="Cambria Math" pitchFamily="18" charset="0"/>
                            </a:rPr>
                          </m:ctrlPr>
                        </m:dPr>
                        <m:e>
                          <m:r>
                            <a:rPr lang="en-US" sz="2800" b="1" i="1" dirty="0" smtClean="0">
                              <a:solidFill>
                                <a:srgbClr val="660066"/>
                              </a:solidFill>
                              <a:latin typeface="Cambria Math"/>
                              <a:ea typeface="Cambria Math" pitchFamily="18" charset="0"/>
                            </a:rPr>
                            <m:t>$</m:t>
                          </m:r>
                          <m:r>
                            <a:rPr lang="en-US" sz="2800" b="1" i="1" dirty="0" smtClean="0">
                              <a:solidFill>
                                <a:srgbClr val="660066"/>
                              </a:solidFill>
                              <a:latin typeface="Cambria Math"/>
                              <a:ea typeface="Cambria Math" pitchFamily="18" charset="0"/>
                            </a:rPr>
                            <m:t>𝟏𝟎</m:t>
                          </m:r>
                        </m:e>
                      </m:d>
                      <m:d>
                        <m:dPr>
                          <m:ctrlPr>
                            <a:rPr lang="en-US" sz="2800" b="1" i="1" dirty="0" smtClean="0">
                              <a:solidFill>
                                <a:srgbClr val="660066"/>
                              </a:solidFill>
                              <a:latin typeface="Cambria Math"/>
                              <a:ea typeface="Cambria Math" pitchFamily="18" charset="0"/>
                            </a:rPr>
                          </m:ctrlPr>
                        </m:dPr>
                        <m:e>
                          <m:r>
                            <a:rPr lang="en-US" sz="2800" b="1" i="1" dirty="0" smtClean="0">
                              <a:solidFill>
                                <a:srgbClr val="660066"/>
                              </a:solidFill>
                              <a:latin typeface="Cambria Math"/>
                              <a:ea typeface="Cambria Math" pitchFamily="18" charset="0"/>
                            </a:rPr>
                            <m:t>𝟏</m:t>
                          </m:r>
                          <m:r>
                            <a:rPr lang="en-US" sz="2800" b="1" i="1" dirty="0" smtClean="0">
                              <a:solidFill>
                                <a:srgbClr val="660066"/>
                              </a:solidFill>
                              <a:latin typeface="Cambria Math"/>
                              <a:ea typeface="Cambria Math" pitchFamily="18" charset="0"/>
                            </a:rPr>
                            <m:t>.</m:t>
                          </m:r>
                          <m:r>
                            <a:rPr lang="en-US" sz="2800" b="1" i="1" dirty="0" smtClean="0">
                              <a:solidFill>
                                <a:srgbClr val="660066"/>
                              </a:solidFill>
                              <a:latin typeface="Cambria Math"/>
                              <a:ea typeface="Cambria Math" pitchFamily="18" charset="0"/>
                            </a:rPr>
                            <m:t>𝟓</m:t>
                          </m:r>
                        </m:e>
                      </m:d>
                      <m:d>
                        <m:dPr>
                          <m:ctrlPr>
                            <a:rPr lang="en-US" sz="2800" b="1" i="1" dirty="0" smtClean="0">
                              <a:solidFill>
                                <a:srgbClr val="660066"/>
                              </a:solidFill>
                              <a:latin typeface="Cambria Math"/>
                              <a:ea typeface="Cambria Math" pitchFamily="18" charset="0"/>
                            </a:rPr>
                          </m:ctrlPr>
                        </m:dPr>
                        <m:e>
                          <m:r>
                            <a:rPr lang="en-US" sz="2800" b="1" i="1" dirty="0" smtClean="0">
                              <a:solidFill>
                                <a:srgbClr val="660066"/>
                              </a:solidFill>
                              <a:latin typeface="Cambria Math"/>
                              <a:ea typeface="Cambria Math" pitchFamily="18" charset="0"/>
                            </a:rPr>
                            <m:t>𝟓</m:t>
                          </m:r>
                          <m:r>
                            <a:rPr lang="en-US" sz="2800" b="1" i="1" dirty="0" smtClean="0">
                              <a:solidFill>
                                <a:srgbClr val="660066"/>
                              </a:solidFill>
                              <a:latin typeface="Cambria Math"/>
                              <a:ea typeface="Cambria Math" pitchFamily="18" charset="0"/>
                            </a:rPr>
                            <m:t> </m:t>
                          </m:r>
                          <m:r>
                            <a:rPr lang="en-US" sz="2800" b="1" i="1" dirty="0" smtClean="0">
                              <a:solidFill>
                                <a:srgbClr val="660066"/>
                              </a:solidFill>
                              <a:latin typeface="Cambria Math"/>
                              <a:ea typeface="Cambria Math" pitchFamily="18" charset="0"/>
                            </a:rPr>
                            <m:t>𝒉𝒐𝒖𝒓𝒔</m:t>
                          </m:r>
                        </m:e>
                      </m:d>
                      <m:r>
                        <a:rPr lang="en-US" sz="2800" b="1" i="1" dirty="0" smtClean="0">
                          <a:solidFill>
                            <a:srgbClr val="660066"/>
                          </a:solidFill>
                          <a:latin typeface="Cambria Math"/>
                          <a:ea typeface="Cambria Math" pitchFamily="18" charset="0"/>
                        </a:rPr>
                        <m:t>=____________</m:t>
                      </m:r>
                    </m:oMath>
                  </m:oMathPara>
                </a14:m>
                <a:endParaRPr lang="en-US" sz="2800" dirty="0"/>
              </a:p>
            </p:txBody>
          </p:sp>
        </mc:Choice>
        <mc:Fallback xmlns="">
          <p:sp>
            <p:nvSpPr>
              <p:cNvPr id="2" name="Rectangle 1"/>
              <p:cNvSpPr>
                <a:spLocks noRot="1" noChangeAspect="1" noMove="1" noResize="1" noEditPoints="1" noAdjustHandles="1" noChangeArrowheads="1" noChangeShapeType="1" noTextEdit="1"/>
              </p:cNvSpPr>
              <p:nvPr/>
            </p:nvSpPr>
            <p:spPr>
              <a:xfrm>
                <a:off x="381000" y="3048000"/>
                <a:ext cx="8686800" cy="523220"/>
              </a:xfrm>
              <a:prstGeom prst="rect">
                <a:avLst/>
              </a:prstGeom>
              <a:blipFill rotWithShape="1">
                <a:blip r:embed="rId2"/>
                <a:stretch>
                  <a:fillRect/>
                </a:stretch>
              </a:blipFill>
            </p:spPr>
            <p:txBody>
              <a:bodyPr/>
              <a:lstStyle/>
              <a:p>
                <a:r>
                  <a:rPr lang="en-US">
                    <a:noFill/>
                  </a:rPr>
                  <a:t> </a:t>
                </a:r>
              </a:p>
            </p:txBody>
          </p:sp>
        </mc:Fallback>
      </mc:AlternateContent>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1" build="p" bldLvl="5" autoUpdateAnimBg="0">
        <p:tmplLst>
          <p:tmpl lvl="1">
            <p:tnLst>
              <p:par>
                <p:cTn presetID="1" presetClass="entr" presetSubtype="0" fill="hold" nodeType="clickEffect">
                  <p:stCondLst>
                    <p:cond delay="0"/>
                  </p:stCondLst>
                  <p:childTnLst>
                    <p:set>
                      <p:cBhvr>
                        <p:cTn dur="1" fill="hold">
                          <p:stCondLst>
                            <p:cond delay="499"/>
                          </p:stCondLst>
                        </p:cTn>
                        <p:tgtEl>
                          <p:spTgt spid="32772"/>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499"/>
                          </p:stCondLst>
                        </p:cTn>
                        <p:tgtEl>
                          <p:spTgt spid="32772"/>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499"/>
                          </p:stCondLst>
                        </p:cTn>
                        <p:tgtEl>
                          <p:spTgt spid="32772"/>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499"/>
                          </p:stCondLst>
                        </p:cTn>
                        <p:tgtEl>
                          <p:spTgt spid="32772"/>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499"/>
                          </p:stCondLst>
                        </p:cTn>
                        <p:tgtEl>
                          <p:spTgt spid="32772"/>
                        </p:tgtEl>
                        <p:attrNameLst>
                          <p:attrName>style.visibility</p:attrName>
                        </p:attrNameLst>
                      </p:cBhvr>
                      <p:to>
                        <p:strVal val="visible"/>
                      </p:to>
                    </p:set>
                  </p:childTnLst>
                </p:cTn>
              </p:par>
            </p:tnLst>
          </p:tmpl>
        </p:tmplLst>
      </p:bldP>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A7201139-40D3-4756-A14B-9EFFCA7FEDB2}" type="slidenum">
              <a:rPr lang="en-US">
                <a:solidFill>
                  <a:srgbClr val="107DBC"/>
                </a:solidFill>
              </a:rPr>
              <a:pPr>
                <a:defRPr/>
              </a:pPr>
              <a:t>31</a:t>
            </a:fld>
            <a:endParaRPr lang="en-US" dirty="0">
              <a:solidFill>
                <a:srgbClr val="107DBC"/>
              </a:solidFill>
            </a:endParaRPr>
          </a:p>
        </p:txBody>
      </p:sp>
      <p:sp>
        <p:nvSpPr>
          <p:cNvPr id="33795" name="Rectangle 2"/>
          <p:cNvSpPr>
            <a:spLocks noGrp="1" noChangeArrowheads="1"/>
          </p:cNvSpPr>
          <p:nvPr>
            <p:ph type="body" idx="1"/>
          </p:nvPr>
        </p:nvSpPr>
        <p:spPr>
          <a:xfrm>
            <a:off x="1066800" y="1020763"/>
            <a:ext cx="6858000" cy="3779837"/>
          </a:xfrm>
        </p:spPr>
        <p:txBody>
          <a:bodyPr/>
          <a:lstStyle/>
          <a:p>
            <a:pPr marL="0" indent="0" eaLnBrk="1" hangingPunct="1">
              <a:lnSpc>
                <a:spcPct val="90000"/>
              </a:lnSpc>
              <a:buFont typeface="Wingdings" pitchFamily="2" charset="2"/>
              <a:buNone/>
            </a:pPr>
            <a:r>
              <a:rPr lang="en-US" sz="2800" dirty="0" smtClean="0"/>
              <a:t>Ron regularly works 40 hours per week, at a rate of </a:t>
            </a:r>
            <a:r>
              <a:rPr lang="en-US" sz="2800" i="1" dirty="0" smtClean="0"/>
              <a:t>x</a:t>
            </a:r>
            <a:r>
              <a:rPr lang="en-US" sz="2800" dirty="0" smtClean="0"/>
              <a:t> dollars per hour. Last week he worked </a:t>
            </a:r>
            <a:r>
              <a:rPr lang="en-US" sz="2800" i="1" dirty="0" smtClean="0"/>
              <a:t>y </a:t>
            </a:r>
            <a:r>
              <a:rPr lang="en-US" sz="2800" dirty="0" smtClean="0"/>
              <a:t>overtime hours at time-and-a-half. Express his total weekly salary algebraically.  </a:t>
            </a:r>
          </a:p>
        </p:txBody>
      </p:sp>
      <p:sp>
        <p:nvSpPr>
          <p:cNvPr id="33796"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dirty="0">
                <a:solidFill>
                  <a:schemeClr val="tx1"/>
                </a:solidFill>
                <a:latin typeface="Arial Narrow" pitchFamily="34" charset="0"/>
              </a:rPr>
              <a:t>CHECK </a:t>
            </a:r>
            <a:r>
              <a:rPr lang="en-US" sz="3000" dirty="0">
                <a:solidFill>
                  <a:schemeClr val="tx2"/>
                </a:solidFill>
                <a:latin typeface="Arial Narrow" pitchFamily="34" charset="0"/>
              </a:rPr>
              <a:t>YOUR UNDERSTANDING</a:t>
            </a:r>
          </a:p>
        </p:txBody>
      </p:sp>
      <p:pic>
        <p:nvPicPr>
          <p:cNvPr id="33797"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ultiply 5"/>
          <p:cNvSpPr/>
          <p:nvPr/>
        </p:nvSpPr>
        <p:spPr bwMode="auto">
          <a:xfrm>
            <a:off x="2019300" y="1981200"/>
            <a:ext cx="5181600" cy="4876800"/>
          </a:xfrm>
          <a:prstGeom prst="mathMultiply">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kumimoji="0" lang="en-US" sz="6600" b="0" i="0" u="none" strike="noStrike" cap="none" normalizeH="0" baseline="0" dirty="0" smtClean="0">
                <a:ln>
                  <a:noFill/>
                </a:ln>
                <a:solidFill>
                  <a:srgbClr val="F8F8F8"/>
                </a:solidFill>
                <a:effectLst/>
                <a:latin typeface="Cambria Math" pitchFamily="18" charset="0"/>
                <a:ea typeface="Cambria Math" pitchFamily="18" charset="0"/>
              </a:rPr>
              <a:t>Skip</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5" autoUpdateAnimBg="0">
        <p:tmplLst>
          <p:tmpl lvl="1">
            <p:tnLst>
              <p:par>
                <p:cTn presetID="1" presetClass="entr" presetSubtype="0" fill="hold" nodeType="clickEffect">
                  <p:stCondLst>
                    <p:cond delay="0"/>
                  </p:stCondLst>
                  <p:childTnLst>
                    <p:set>
                      <p:cBhvr>
                        <p:cTn dur="1" fill="hold">
                          <p:stCondLst>
                            <p:cond delay="499"/>
                          </p:stCondLst>
                        </p:cTn>
                        <p:tgtEl>
                          <p:spTgt spid="33795"/>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499"/>
                          </p:stCondLst>
                        </p:cTn>
                        <p:tgtEl>
                          <p:spTgt spid="33795"/>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499"/>
                          </p:stCondLst>
                        </p:cTn>
                        <p:tgtEl>
                          <p:spTgt spid="33795"/>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499"/>
                          </p:stCondLst>
                        </p:cTn>
                        <p:tgtEl>
                          <p:spTgt spid="33795"/>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499"/>
                          </p:stCondLst>
                        </p:cTn>
                        <p:tgtEl>
                          <p:spTgt spid="33795"/>
                        </p:tgtEl>
                        <p:attrNameLst>
                          <p:attrName>style.visibility</p:attrName>
                        </p:attrNameLst>
                      </p:cBhvr>
                      <p:to>
                        <p:strVal val="visible"/>
                      </p:to>
                    </p:set>
                  </p:childTnLst>
                </p:cTn>
              </p:par>
            </p:tnLst>
          </p:tmpl>
        </p:tmplLst>
      </p:bldP>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6521CFEB-B56C-4755-A895-AB78F5772496}" type="slidenum">
              <a:rPr lang="en-US">
                <a:solidFill>
                  <a:srgbClr val="107DBC"/>
                </a:solidFill>
              </a:rPr>
              <a:pPr>
                <a:defRPr/>
              </a:pPr>
              <a:t>32</a:t>
            </a:fld>
            <a:endParaRPr lang="en-US" dirty="0">
              <a:solidFill>
                <a:srgbClr val="107DBC"/>
              </a:solidFill>
            </a:endParaRPr>
          </a:p>
        </p:txBody>
      </p:sp>
      <p:sp>
        <p:nvSpPr>
          <p:cNvPr id="453634" name="Rectangle 2"/>
          <p:cNvSpPr>
            <a:spLocks noGrp="1" noChangeArrowheads="1"/>
          </p:cNvSpPr>
          <p:nvPr>
            <p:ph type="title"/>
          </p:nvPr>
        </p:nvSpPr>
        <p:spPr>
          <a:xfrm>
            <a:off x="6858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dirty="0" smtClean="0"/>
              <a:t>EXAMPLE 6</a:t>
            </a:r>
          </a:p>
        </p:txBody>
      </p:sp>
      <p:sp>
        <p:nvSpPr>
          <p:cNvPr id="34820" name="Rectangle 3"/>
          <p:cNvSpPr>
            <a:spLocks noGrp="1" noChangeArrowheads="1"/>
          </p:cNvSpPr>
          <p:nvPr>
            <p:ph type="body" idx="1"/>
          </p:nvPr>
        </p:nvSpPr>
        <p:spPr>
          <a:xfrm>
            <a:off x="762000" y="992188"/>
            <a:ext cx="7772400" cy="4570412"/>
          </a:xfrm>
        </p:spPr>
        <p:txBody>
          <a:bodyPr/>
          <a:lstStyle/>
          <a:p>
            <a:pPr indent="-285750" eaLnBrk="1" hangingPunct="1">
              <a:lnSpc>
                <a:spcPct val="90000"/>
              </a:lnSpc>
              <a:buFont typeface="Wingdings" pitchFamily="2" charset="2"/>
              <a:buNone/>
            </a:pPr>
            <a:r>
              <a:rPr lang="en-US" dirty="0" smtClean="0"/>
              <a:t>   </a:t>
            </a:r>
            <a:r>
              <a:rPr lang="en-US" sz="2800" dirty="0" smtClean="0"/>
              <a:t>Samantha worked her 40 regular hours last week, plus 7 overtime hours at the time-and-a-half rate. Her gross pay was $611.05. What was her hourly rate?   </a:t>
            </a:r>
          </a:p>
        </p:txBody>
      </p:sp>
      <mc:AlternateContent xmlns:mc="http://schemas.openxmlformats.org/markup-compatibility/2006" xmlns:a14="http://schemas.microsoft.com/office/drawing/2010/main">
        <mc:Choice Requires="a14">
          <p:sp>
            <p:nvSpPr>
              <p:cNvPr id="5" name="Rectangle 4"/>
              <p:cNvSpPr/>
              <p:nvPr/>
            </p:nvSpPr>
            <p:spPr>
              <a:xfrm>
                <a:off x="152400" y="2667000"/>
                <a:ext cx="8229600" cy="95410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800" b="1" i="1" dirty="0" smtClean="0">
                          <a:solidFill>
                            <a:srgbClr val="660066"/>
                          </a:solidFill>
                          <a:latin typeface="Cambria Math"/>
                          <a:ea typeface="Cambria Math" pitchFamily="18" charset="0"/>
                        </a:rPr>
                        <m:t>$</m:t>
                      </m:r>
                      <m:r>
                        <a:rPr lang="en-US" sz="2800" b="1" i="1" dirty="0" smtClean="0">
                          <a:solidFill>
                            <a:srgbClr val="660066"/>
                          </a:solidFill>
                          <a:latin typeface="Cambria Math"/>
                          <a:ea typeface="Cambria Math" pitchFamily="18" charset="0"/>
                        </a:rPr>
                        <m:t>𝒙</m:t>
                      </m:r>
                      <m:d>
                        <m:dPr>
                          <m:ctrlPr>
                            <a:rPr lang="en-US" sz="2800" i="1" dirty="0" smtClean="0">
                              <a:solidFill>
                                <a:srgbClr val="660066"/>
                              </a:solidFill>
                              <a:latin typeface="Cambria Math"/>
                              <a:ea typeface="Cambria Math" pitchFamily="18" charset="0"/>
                            </a:rPr>
                          </m:ctrlPr>
                        </m:dPr>
                        <m:e>
                          <m:r>
                            <a:rPr lang="en-US" sz="2800" b="1" i="1" dirty="0" smtClean="0">
                              <a:solidFill>
                                <a:srgbClr val="660066"/>
                              </a:solidFill>
                              <a:latin typeface="Cambria Math"/>
                              <a:ea typeface="Cambria Math" pitchFamily="18" charset="0"/>
                            </a:rPr>
                            <m:t>𝟒𝟎</m:t>
                          </m:r>
                          <m:r>
                            <a:rPr lang="en-US" sz="2800" b="1" i="1" dirty="0" smtClean="0">
                              <a:solidFill>
                                <a:srgbClr val="660066"/>
                              </a:solidFill>
                              <a:latin typeface="Cambria Math"/>
                              <a:ea typeface="Cambria Math" pitchFamily="18" charset="0"/>
                            </a:rPr>
                            <m:t> </m:t>
                          </m:r>
                          <m:r>
                            <a:rPr lang="en-US" sz="2800" b="1" i="1" dirty="0" smtClean="0">
                              <a:solidFill>
                                <a:srgbClr val="660066"/>
                              </a:solidFill>
                              <a:latin typeface="Cambria Math"/>
                              <a:ea typeface="Cambria Math" pitchFamily="18" charset="0"/>
                            </a:rPr>
                            <m:t>𝒉𝒐𝒖𝒓𝒔</m:t>
                          </m:r>
                        </m:e>
                      </m:d>
                      <m:r>
                        <a:rPr lang="en-US" sz="2800" b="1" i="1" dirty="0" smtClean="0">
                          <a:solidFill>
                            <a:srgbClr val="660066"/>
                          </a:solidFill>
                          <a:latin typeface="Cambria Math"/>
                          <a:ea typeface="Cambria Math" pitchFamily="18" charset="0"/>
                        </a:rPr>
                        <m:t>+</m:t>
                      </m:r>
                      <m:d>
                        <m:dPr>
                          <m:ctrlPr>
                            <a:rPr lang="en-US" sz="2800" b="1" i="1" dirty="0" smtClean="0">
                              <a:solidFill>
                                <a:srgbClr val="660066"/>
                              </a:solidFill>
                              <a:latin typeface="Cambria Math"/>
                              <a:ea typeface="Cambria Math" pitchFamily="18" charset="0"/>
                            </a:rPr>
                          </m:ctrlPr>
                        </m:dPr>
                        <m:e>
                          <m:r>
                            <a:rPr lang="en-US" sz="2800" b="1" i="1" dirty="0" smtClean="0">
                              <a:solidFill>
                                <a:srgbClr val="660066"/>
                              </a:solidFill>
                              <a:latin typeface="Cambria Math"/>
                              <a:ea typeface="Cambria Math" pitchFamily="18" charset="0"/>
                            </a:rPr>
                            <m:t>$</m:t>
                          </m:r>
                          <m:r>
                            <a:rPr lang="en-US" sz="2800" b="1" i="1" dirty="0" smtClean="0">
                              <a:solidFill>
                                <a:srgbClr val="660066"/>
                              </a:solidFill>
                              <a:latin typeface="Cambria Math"/>
                              <a:ea typeface="Cambria Math" pitchFamily="18" charset="0"/>
                            </a:rPr>
                            <m:t>𝒙</m:t>
                          </m:r>
                        </m:e>
                      </m:d>
                      <m:d>
                        <m:dPr>
                          <m:ctrlPr>
                            <a:rPr lang="en-US" sz="2800" b="1" i="1" dirty="0" smtClean="0">
                              <a:solidFill>
                                <a:srgbClr val="660066"/>
                              </a:solidFill>
                              <a:latin typeface="Cambria Math"/>
                              <a:ea typeface="Cambria Math" pitchFamily="18" charset="0"/>
                            </a:rPr>
                          </m:ctrlPr>
                        </m:dPr>
                        <m:e>
                          <m:r>
                            <a:rPr lang="en-US" sz="2800" b="1" i="1" dirty="0" smtClean="0">
                              <a:solidFill>
                                <a:srgbClr val="660066"/>
                              </a:solidFill>
                              <a:latin typeface="Cambria Math"/>
                              <a:ea typeface="Cambria Math" pitchFamily="18" charset="0"/>
                            </a:rPr>
                            <m:t>𝟏</m:t>
                          </m:r>
                          <m:r>
                            <a:rPr lang="en-US" sz="2800" b="1" i="1" dirty="0" smtClean="0">
                              <a:solidFill>
                                <a:srgbClr val="660066"/>
                              </a:solidFill>
                              <a:latin typeface="Cambria Math"/>
                              <a:ea typeface="Cambria Math" pitchFamily="18" charset="0"/>
                            </a:rPr>
                            <m:t>.</m:t>
                          </m:r>
                          <m:r>
                            <a:rPr lang="en-US" sz="2800" b="1" i="1" dirty="0" smtClean="0">
                              <a:solidFill>
                                <a:srgbClr val="660066"/>
                              </a:solidFill>
                              <a:latin typeface="Cambria Math"/>
                              <a:ea typeface="Cambria Math" pitchFamily="18" charset="0"/>
                            </a:rPr>
                            <m:t>𝟓</m:t>
                          </m:r>
                        </m:e>
                      </m:d>
                      <m:d>
                        <m:dPr>
                          <m:ctrlPr>
                            <a:rPr lang="en-US" sz="2800" b="1" i="1" dirty="0" smtClean="0">
                              <a:solidFill>
                                <a:srgbClr val="660066"/>
                              </a:solidFill>
                              <a:latin typeface="Cambria Math"/>
                              <a:ea typeface="Cambria Math" pitchFamily="18" charset="0"/>
                            </a:rPr>
                          </m:ctrlPr>
                        </m:dPr>
                        <m:e>
                          <m:r>
                            <a:rPr lang="en-US" sz="2800" b="1" i="1" dirty="0" smtClean="0">
                              <a:solidFill>
                                <a:srgbClr val="660066"/>
                              </a:solidFill>
                              <a:latin typeface="Cambria Math"/>
                              <a:ea typeface="Cambria Math" pitchFamily="18" charset="0"/>
                            </a:rPr>
                            <m:t>𝟕</m:t>
                          </m:r>
                          <m:r>
                            <a:rPr lang="en-US" sz="2800" b="1" i="1" dirty="0" smtClean="0">
                              <a:solidFill>
                                <a:srgbClr val="660066"/>
                              </a:solidFill>
                              <a:latin typeface="Cambria Math"/>
                              <a:ea typeface="Cambria Math" pitchFamily="18" charset="0"/>
                            </a:rPr>
                            <m:t> </m:t>
                          </m:r>
                          <m:r>
                            <a:rPr lang="en-US" sz="2800" b="1" i="1" dirty="0" smtClean="0">
                              <a:solidFill>
                                <a:srgbClr val="660066"/>
                              </a:solidFill>
                              <a:latin typeface="Cambria Math"/>
                              <a:ea typeface="Cambria Math" pitchFamily="18" charset="0"/>
                            </a:rPr>
                            <m:t>𝒉𝒐𝒖𝒓𝒔</m:t>
                          </m:r>
                        </m:e>
                      </m:d>
                      <m:r>
                        <a:rPr lang="en-US" sz="2800" b="1" i="1" dirty="0" smtClean="0">
                          <a:solidFill>
                            <a:srgbClr val="660066"/>
                          </a:solidFill>
                          <a:latin typeface="Cambria Math"/>
                          <a:ea typeface="Cambria Math" pitchFamily="18" charset="0"/>
                        </a:rPr>
                        <m:t>=$</m:t>
                      </m:r>
                      <m:r>
                        <a:rPr lang="en-US" sz="2800" b="1" i="1" dirty="0" smtClean="0">
                          <a:solidFill>
                            <a:srgbClr val="660066"/>
                          </a:solidFill>
                          <a:latin typeface="Cambria Math"/>
                          <a:ea typeface="Cambria Math" pitchFamily="18" charset="0"/>
                        </a:rPr>
                        <m:t>𝟔𝟏𝟏</m:t>
                      </m:r>
                      <m:r>
                        <a:rPr lang="en-US" sz="2800" b="1" i="1" dirty="0" smtClean="0">
                          <a:solidFill>
                            <a:srgbClr val="660066"/>
                          </a:solidFill>
                          <a:latin typeface="Cambria Math"/>
                          <a:ea typeface="Cambria Math" pitchFamily="18" charset="0"/>
                        </a:rPr>
                        <m:t>.</m:t>
                      </m:r>
                      <m:r>
                        <a:rPr lang="en-US" sz="2800" b="1" i="1" dirty="0" smtClean="0">
                          <a:solidFill>
                            <a:srgbClr val="660066"/>
                          </a:solidFill>
                          <a:latin typeface="Cambria Math"/>
                          <a:ea typeface="Cambria Math" pitchFamily="18" charset="0"/>
                        </a:rPr>
                        <m:t>𝟎𝟓</m:t>
                      </m:r>
                    </m:oMath>
                  </m:oMathPara>
                </a14:m>
                <a:endParaRPr lang="en-US" sz="2800" dirty="0" smtClean="0"/>
              </a:p>
              <a:p>
                <a:pPr/>
                <a14:m>
                  <m:oMathPara xmlns:m="http://schemas.openxmlformats.org/officeDocument/2006/math">
                    <m:oMathParaPr>
                      <m:jc m:val="left"/>
                    </m:oMathParaPr>
                    <m:oMath xmlns:m="http://schemas.openxmlformats.org/officeDocument/2006/math">
                      <m:r>
                        <a:rPr lang="en-US" sz="2800" i="1" dirty="0">
                          <a:solidFill>
                            <a:srgbClr val="660066"/>
                          </a:solidFill>
                          <a:latin typeface="Cambria Math"/>
                          <a:ea typeface="Cambria Math" pitchFamily="18" charset="0"/>
                        </a:rPr>
                        <m:t>$</m:t>
                      </m:r>
                      <m:r>
                        <a:rPr lang="en-US" sz="2800" b="1" i="1" dirty="0" smtClean="0">
                          <a:solidFill>
                            <a:srgbClr val="660066"/>
                          </a:solidFill>
                          <a:latin typeface="Cambria Math"/>
                          <a:ea typeface="Cambria Math" pitchFamily="18" charset="0"/>
                        </a:rPr>
                        <m:t>𝟒𝟎</m:t>
                      </m:r>
                      <m:r>
                        <a:rPr lang="en-US" sz="2800" i="1" dirty="0">
                          <a:solidFill>
                            <a:srgbClr val="660066"/>
                          </a:solidFill>
                          <a:latin typeface="Cambria Math"/>
                          <a:ea typeface="Cambria Math" pitchFamily="18" charset="0"/>
                        </a:rPr>
                        <m:t>𝒙</m:t>
                      </m:r>
                      <m:r>
                        <a:rPr lang="en-US" sz="2800" b="1" i="1" dirty="0" smtClean="0">
                          <a:solidFill>
                            <a:srgbClr val="660066"/>
                          </a:solidFill>
                          <a:latin typeface="Cambria Math"/>
                          <a:ea typeface="Cambria Math" pitchFamily="18" charset="0"/>
                        </a:rPr>
                        <m:t>+$</m:t>
                      </m:r>
                      <m:r>
                        <a:rPr lang="en-US" sz="2800" b="1" i="1" dirty="0" smtClean="0">
                          <a:solidFill>
                            <a:srgbClr val="660066"/>
                          </a:solidFill>
                          <a:latin typeface="Cambria Math"/>
                          <a:ea typeface="Cambria Math" pitchFamily="18" charset="0"/>
                        </a:rPr>
                        <m:t>𝟏𝟎</m:t>
                      </m:r>
                      <m:r>
                        <a:rPr lang="en-US" sz="2800" b="1" i="1" dirty="0" smtClean="0">
                          <a:solidFill>
                            <a:srgbClr val="660066"/>
                          </a:solidFill>
                          <a:latin typeface="Cambria Math"/>
                          <a:ea typeface="Cambria Math" pitchFamily="18" charset="0"/>
                        </a:rPr>
                        <m:t>.</m:t>
                      </m:r>
                      <m:r>
                        <a:rPr lang="en-US" sz="2800" b="1" i="1" dirty="0" smtClean="0">
                          <a:solidFill>
                            <a:srgbClr val="660066"/>
                          </a:solidFill>
                          <a:latin typeface="Cambria Math"/>
                          <a:ea typeface="Cambria Math" pitchFamily="18" charset="0"/>
                        </a:rPr>
                        <m:t>𝟓𝟎</m:t>
                      </m:r>
                      <m:r>
                        <a:rPr lang="en-US" sz="2800" b="1" i="1" dirty="0" smtClean="0">
                          <a:solidFill>
                            <a:srgbClr val="660066"/>
                          </a:solidFill>
                          <a:latin typeface="Cambria Math"/>
                          <a:ea typeface="Cambria Math" pitchFamily="18" charset="0"/>
                        </a:rPr>
                        <m:t>𝒙</m:t>
                      </m:r>
                      <m:r>
                        <a:rPr lang="en-US" sz="2800" i="1" dirty="0">
                          <a:solidFill>
                            <a:srgbClr val="660066"/>
                          </a:solidFill>
                          <a:latin typeface="Cambria Math"/>
                          <a:ea typeface="Cambria Math" pitchFamily="18" charset="0"/>
                        </a:rPr>
                        <m:t>=$</m:t>
                      </m:r>
                      <m:r>
                        <a:rPr lang="en-US" sz="2800" i="1" dirty="0">
                          <a:solidFill>
                            <a:srgbClr val="660066"/>
                          </a:solidFill>
                          <a:latin typeface="Cambria Math"/>
                          <a:ea typeface="Cambria Math" pitchFamily="18" charset="0"/>
                        </a:rPr>
                        <m:t>𝟔𝟏𝟏</m:t>
                      </m:r>
                      <m:r>
                        <a:rPr lang="en-US" sz="2800" i="1" dirty="0">
                          <a:solidFill>
                            <a:srgbClr val="660066"/>
                          </a:solidFill>
                          <a:latin typeface="Cambria Math"/>
                          <a:ea typeface="Cambria Math" pitchFamily="18" charset="0"/>
                        </a:rPr>
                        <m:t>.</m:t>
                      </m:r>
                      <m:r>
                        <a:rPr lang="en-US" sz="2800" i="1" dirty="0">
                          <a:solidFill>
                            <a:srgbClr val="660066"/>
                          </a:solidFill>
                          <a:latin typeface="Cambria Math"/>
                          <a:ea typeface="Cambria Math" pitchFamily="18" charset="0"/>
                        </a:rPr>
                        <m:t>𝟎𝟓</m:t>
                      </m:r>
                    </m:oMath>
                  </m:oMathPara>
                </a14:m>
                <a:endParaRPr lang="en-US" sz="2800" dirty="0"/>
              </a:p>
            </p:txBody>
          </p:sp>
        </mc:Choice>
        <mc:Fallback xmlns="">
          <p:sp>
            <p:nvSpPr>
              <p:cNvPr id="5" name="Rectangle 4"/>
              <p:cNvSpPr>
                <a:spLocks noRot="1" noChangeAspect="1" noMove="1" noResize="1" noEditPoints="1" noAdjustHandles="1" noChangeArrowheads="1" noChangeShapeType="1" noTextEdit="1"/>
              </p:cNvSpPr>
              <p:nvPr/>
            </p:nvSpPr>
            <p:spPr>
              <a:xfrm>
                <a:off x="152400" y="2667000"/>
                <a:ext cx="8229600" cy="954107"/>
              </a:xfrm>
              <a:prstGeom prst="rect">
                <a:avLst/>
              </a:prstGeom>
              <a:blipFill rotWithShape="1">
                <a:blip r:embed="rId2"/>
                <a:stretch>
                  <a:fillRect/>
                </a:stretch>
              </a:blipFill>
            </p:spPr>
            <p:txBody>
              <a:bodyPr/>
              <a:lstStyle/>
              <a:p>
                <a:r>
                  <a:rPr lang="en-US">
                    <a:noFill/>
                  </a:rPr>
                  <a:t> </a:t>
                </a:r>
              </a:p>
            </p:txBody>
          </p:sp>
        </mc:Fallback>
      </mc:AlternateContent>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bldLvl="5" autoUpdateAnimBg="0">
        <p:tmplLst>
          <p:tmpl lvl="1">
            <p:tnLst>
              <p:par>
                <p:cTn presetID="1" presetClass="entr" presetSubtype="0" fill="hold" nodeType="clickEffect">
                  <p:stCondLst>
                    <p:cond delay="0"/>
                  </p:stCondLst>
                  <p:childTnLst>
                    <p:set>
                      <p:cBhvr>
                        <p:cTn dur="1" fill="hold">
                          <p:stCondLst>
                            <p:cond delay="499"/>
                          </p:stCondLst>
                        </p:cTn>
                        <p:tgtEl>
                          <p:spTgt spid="34820"/>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499"/>
                          </p:stCondLst>
                        </p:cTn>
                        <p:tgtEl>
                          <p:spTgt spid="34820"/>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499"/>
                          </p:stCondLst>
                        </p:cTn>
                        <p:tgtEl>
                          <p:spTgt spid="34820"/>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499"/>
                          </p:stCondLst>
                        </p:cTn>
                        <p:tgtEl>
                          <p:spTgt spid="34820"/>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499"/>
                          </p:stCondLst>
                        </p:cTn>
                        <p:tgtEl>
                          <p:spTgt spid="34820"/>
                        </p:tgtEl>
                        <p:attrNameLst>
                          <p:attrName>style.visibility</p:attrName>
                        </p:attrNameLst>
                      </p:cBhvr>
                      <p:to>
                        <p:strVal val="visible"/>
                      </p:to>
                    </p:set>
                  </p:childTnLst>
                </p:cTn>
              </p:par>
            </p:tnLst>
          </p:tmpl>
        </p:tmplLst>
      </p:bldP>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77E68FBF-11BA-4A21-A90D-1F6EB87D8BD4}" type="slidenum">
              <a:rPr lang="en-US">
                <a:solidFill>
                  <a:srgbClr val="107DBC"/>
                </a:solidFill>
              </a:rPr>
              <a:pPr>
                <a:defRPr/>
              </a:pPr>
              <a:t>33</a:t>
            </a:fld>
            <a:endParaRPr lang="en-US" dirty="0">
              <a:solidFill>
                <a:srgbClr val="107DBC"/>
              </a:solidFill>
            </a:endParaRPr>
          </a:p>
        </p:txBody>
      </p:sp>
      <p:sp>
        <p:nvSpPr>
          <p:cNvPr id="35843" name="Rectangle 2"/>
          <p:cNvSpPr>
            <a:spLocks noGrp="1" noChangeArrowheads="1"/>
          </p:cNvSpPr>
          <p:nvPr>
            <p:ph type="body" idx="1"/>
          </p:nvPr>
        </p:nvSpPr>
        <p:spPr>
          <a:xfrm>
            <a:off x="1066800" y="990600"/>
            <a:ext cx="7162800" cy="3779838"/>
          </a:xfrm>
        </p:spPr>
        <p:txBody>
          <a:bodyPr/>
          <a:lstStyle/>
          <a:p>
            <a:pPr marL="0" indent="0" eaLnBrk="1" hangingPunct="1">
              <a:lnSpc>
                <a:spcPct val="90000"/>
              </a:lnSpc>
              <a:buFont typeface="Wingdings" pitchFamily="2" charset="2"/>
              <a:buNone/>
            </a:pPr>
            <a:r>
              <a:rPr lang="en-US" sz="2800" dirty="0" smtClean="0"/>
              <a:t>Jillian worked her 40 regular hours last week, plus 2 overtime hours at a double-time rate. Her gross pay was $484. What was her hourly rate? </a:t>
            </a:r>
          </a:p>
        </p:txBody>
      </p:sp>
      <p:sp>
        <p:nvSpPr>
          <p:cNvPr id="35844"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dirty="0">
                <a:solidFill>
                  <a:schemeClr val="tx1"/>
                </a:solidFill>
                <a:latin typeface="Arial Narrow" pitchFamily="34" charset="0"/>
              </a:rPr>
              <a:t>CHECK </a:t>
            </a:r>
            <a:r>
              <a:rPr lang="en-US" sz="3000" dirty="0">
                <a:solidFill>
                  <a:schemeClr val="tx2"/>
                </a:solidFill>
                <a:latin typeface="Arial Narrow" pitchFamily="34" charset="0"/>
              </a:rPr>
              <a:t>YOUR UNDERSTANDING</a:t>
            </a:r>
          </a:p>
        </p:txBody>
      </p:sp>
      <p:pic>
        <p:nvPicPr>
          <p:cNvPr id="35845"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Rectangle 5"/>
              <p:cNvSpPr/>
              <p:nvPr/>
            </p:nvSpPr>
            <p:spPr>
              <a:xfrm>
                <a:off x="152400" y="2667000"/>
                <a:ext cx="8229600" cy="52322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800" b="1" i="1" dirty="0" smtClean="0">
                          <a:solidFill>
                            <a:srgbClr val="660066"/>
                          </a:solidFill>
                          <a:latin typeface="Cambria Math"/>
                          <a:ea typeface="Cambria Math" pitchFamily="18" charset="0"/>
                        </a:rPr>
                        <m:t>$</m:t>
                      </m:r>
                      <m:r>
                        <a:rPr lang="en-US" sz="2800" b="1" i="1" dirty="0" smtClean="0">
                          <a:solidFill>
                            <a:srgbClr val="660066"/>
                          </a:solidFill>
                          <a:latin typeface="Cambria Math"/>
                          <a:ea typeface="Cambria Math" pitchFamily="18" charset="0"/>
                        </a:rPr>
                        <m:t>𝒙</m:t>
                      </m:r>
                      <m:d>
                        <m:dPr>
                          <m:ctrlPr>
                            <a:rPr lang="en-US" sz="2800" i="1" dirty="0" smtClean="0">
                              <a:solidFill>
                                <a:srgbClr val="660066"/>
                              </a:solidFill>
                              <a:latin typeface="Cambria Math"/>
                              <a:ea typeface="Cambria Math" pitchFamily="18" charset="0"/>
                            </a:rPr>
                          </m:ctrlPr>
                        </m:dPr>
                        <m:e>
                          <m:r>
                            <a:rPr lang="en-US" sz="2800" b="1" i="1" dirty="0" smtClean="0">
                              <a:solidFill>
                                <a:srgbClr val="660066"/>
                              </a:solidFill>
                              <a:latin typeface="Cambria Math"/>
                              <a:ea typeface="Cambria Math" pitchFamily="18" charset="0"/>
                            </a:rPr>
                            <m:t>𝟒𝟎</m:t>
                          </m:r>
                          <m:r>
                            <a:rPr lang="en-US" sz="2800" b="1" i="1" dirty="0" smtClean="0">
                              <a:solidFill>
                                <a:srgbClr val="660066"/>
                              </a:solidFill>
                              <a:latin typeface="Cambria Math"/>
                              <a:ea typeface="Cambria Math" pitchFamily="18" charset="0"/>
                            </a:rPr>
                            <m:t> </m:t>
                          </m:r>
                          <m:r>
                            <a:rPr lang="en-US" sz="2800" b="1" i="1" dirty="0" smtClean="0">
                              <a:solidFill>
                                <a:srgbClr val="660066"/>
                              </a:solidFill>
                              <a:latin typeface="Cambria Math"/>
                              <a:ea typeface="Cambria Math" pitchFamily="18" charset="0"/>
                            </a:rPr>
                            <m:t>𝒉𝒐𝒖𝒓𝒔</m:t>
                          </m:r>
                        </m:e>
                      </m:d>
                      <m:r>
                        <a:rPr lang="en-US" sz="2800" b="1" i="1" dirty="0" smtClean="0">
                          <a:solidFill>
                            <a:srgbClr val="660066"/>
                          </a:solidFill>
                          <a:latin typeface="Cambria Math"/>
                          <a:ea typeface="Cambria Math" pitchFamily="18" charset="0"/>
                        </a:rPr>
                        <m:t>+</m:t>
                      </m:r>
                      <m:d>
                        <m:dPr>
                          <m:ctrlPr>
                            <a:rPr lang="en-US" sz="2800" b="1" i="1" dirty="0" smtClean="0">
                              <a:solidFill>
                                <a:srgbClr val="660066"/>
                              </a:solidFill>
                              <a:latin typeface="Cambria Math"/>
                              <a:ea typeface="Cambria Math" pitchFamily="18" charset="0"/>
                            </a:rPr>
                          </m:ctrlPr>
                        </m:dPr>
                        <m:e>
                          <m:r>
                            <a:rPr lang="en-US" sz="2800" b="1" i="1" dirty="0" smtClean="0">
                              <a:solidFill>
                                <a:srgbClr val="660066"/>
                              </a:solidFill>
                              <a:latin typeface="Cambria Math"/>
                              <a:ea typeface="Cambria Math" pitchFamily="18" charset="0"/>
                            </a:rPr>
                            <m:t>$</m:t>
                          </m:r>
                          <m:r>
                            <a:rPr lang="en-US" sz="2800" b="1" i="1" dirty="0" smtClean="0">
                              <a:solidFill>
                                <a:srgbClr val="660066"/>
                              </a:solidFill>
                              <a:latin typeface="Cambria Math"/>
                              <a:ea typeface="Cambria Math" pitchFamily="18" charset="0"/>
                            </a:rPr>
                            <m:t>𝒙</m:t>
                          </m:r>
                        </m:e>
                      </m:d>
                      <m:d>
                        <m:dPr>
                          <m:ctrlPr>
                            <a:rPr lang="en-US" sz="2800" b="1" i="1" dirty="0" smtClean="0">
                              <a:solidFill>
                                <a:srgbClr val="660066"/>
                              </a:solidFill>
                              <a:latin typeface="Cambria Math"/>
                              <a:ea typeface="Cambria Math" pitchFamily="18" charset="0"/>
                            </a:rPr>
                          </m:ctrlPr>
                        </m:dPr>
                        <m:e>
                          <m:r>
                            <a:rPr lang="en-US" sz="2800" b="1" i="1" dirty="0" smtClean="0">
                              <a:solidFill>
                                <a:srgbClr val="660066"/>
                              </a:solidFill>
                              <a:latin typeface="Cambria Math"/>
                              <a:ea typeface="Cambria Math" pitchFamily="18" charset="0"/>
                            </a:rPr>
                            <m:t>𝟐</m:t>
                          </m:r>
                        </m:e>
                      </m:d>
                      <m:d>
                        <m:dPr>
                          <m:ctrlPr>
                            <a:rPr lang="en-US" sz="2800" b="1" i="1" dirty="0" smtClean="0">
                              <a:solidFill>
                                <a:srgbClr val="660066"/>
                              </a:solidFill>
                              <a:latin typeface="Cambria Math"/>
                              <a:ea typeface="Cambria Math" pitchFamily="18" charset="0"/>
                            </a:rPr>
                          </m:ctrlPr>
                        </m:dPr>
                        <m:e>
                          <m:r>
                            <a:rPr lang="en-US" sz="2800" b="1" i="1" dirty="0" smtClean="0">
                              <a:solidFill>
                                <a:srgbClr val="660066"/>
                              </a:solidFill>
                              <a:latin typeface="Cambria Math"/>
                              <a:ea typeface="Cambria Math" pitchFamily="18" charset="0"/>
                            </a:rPr>
                            <m:t>𝟐</m:t>
                          </m:r>
                          <m:r>
                            <a:rPr lang="en-US" sz="2800" b="1" i="1" dirty="0" smtClean="0">
                              <a:solidFill>
                                <a:srgbClr val="660066"/>
                              </a:solidFill>
                              <a:latin typeface="Cambria Math"/>
                              <a:ea typeface="Cambria Math" pitchFamily="18" charset="0"/>
                            </a:rPr>
                            <m:t> </m:t>
                          </m:r>
                          <m:r>
                            <a:rPr lang="en-US" sz="2800" b="1" i="1" dirty="0" smtClean="0">
                              <a:solidFill>
                                <a:srgbClr val="660066"/>
                              </a:solidFill>
                              <a:latin typeface="Cambria Math"/>
                              <a:ea typeface="Cambria Math" pitchFamily="18" charset="0"/>
                            </a:rPr>
                            <m:t>𝒉𝒐𝒖𝒓𝒔</m:t>
                          </m:r>
                        </m:e>
                      </m:d>
                      <m:r>
                        <a:rPr lang="en-US" sz="2800" b="1" i="1" dirty="0" smtClean="0">
                          <a:solidFill>
                            <a:srgbClr val="660066"/>
                          </a:solidFill>
                          <a:latin typeface="Cambria Math"/>
                          <a:ea typeface="Cambria Math" pitchFamily="18" charset="0"/>
                        </a:rPr>
                        <m:t>=$</m:t>
                      </m:r>
                      <m:r>
                        <a:rPr lang="en-US" sz="2800" b="1" i="1" dirty="0" smtClean="0">
                          <a:solidFill>
                            <a:srgbClr val="660066"/>
                          </a:solidFill>
                          <a:latin typeface="Cambria Math"/>
                          <a:ea typeface="Cambria Math" pitchFamily="18" charset="0"/>
                        </a:rPr>
                        <m:t>𝟒𝟖𝟒</m:t>
                      </m:r>
                    </m:oMath>
                  </m:oMathPara>
                </a14:m>
                <a:endParaRPr lang="en-US" sz="2800" dirty="0" smtClean="0"/>
              </a:p>
            </p:txBody>
          </p:sp>
        </mc:Choice>
        <mc:Fallback xmlns="">
          <p:sp>
            <p:nvSpPr>
              <p:cNvPr id="6" name="Rectangle 5"/>
              <p:cNvSpPr>
                <a:spLocks noRot="1" noChangeAspect="1" noMove="1" noResize="1" noEditPoints="1" noAdjustHandles="1" noChangeArrowheads="1" noChangeShapeType="1" noTextEdit="1"/>
              </p:cNvSpPr>
              <p:nvPr/>
            </p:nvSpPr>
            <p:spPr>
              <a:xfrm>
                <a:off x="152400" y="2667000"/>
                <a:ext cx="8229600" cy="523220"/>
              </a:xfrm>
              <a:prstGeom prst="rect">
                <a:avLst/>
              </a:prstGeom>
              <a:blipFill rotWithShape="1">
                <a:blip r:embed="rId3"/>
                <a:stretch>
                  <a:fillRect/>
                </a:stretch>
              </a:blipFill>
            </p:spPr>
            <p:txBody>
              <a:bodyPr/>
              <a:lstStyle/>
              <a:p>
                <a:r>
                  <a:rPr lang="en-US">
                    <a:noFill/>
                  </a:rPr>
                  <a:t> </a:t>
                </a:r>
              </a:p>
            </p:txBody>
          </p:sp>
        </mc:Fallback>
      </mc:AlternateContent>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FCF8C660-4892-4E17-BF7D-B016F4274F1E}" type="slidenum">
              <a:rPr lang="en-US">
                <a:solidFill>
                  <a:srgbClr val="107DBC"/>
                </a:solidFill>
              </a:rPr>
              <a:pPr>
                <a:defRPr/>
              </a:pPr>
              <a:t>34</a:t>
            </a:fld>
            <a:endParaRPr lang="en-US" dirty="0">
              <a:solidFill>
                <a:srgbClr val="107DBC"/>
              </a:solidFill>
            </a:endParaRPr>
          </a:p>
        </p:txBody>
      </p:sp>
      <p:sp>
        <p:nvSpPr>
          <p:cNvPr id="455682" name="Rectangle 2"/>
          <p:cNvSpPr>
            <a:spLocks noGrp="1" noChangeArrowheads="1"/>
          </p:cNvSpPr>
          <p:nvPr>
            <p:ph type="title"/>
          </p:nvPr>
        </p:nvSpPr>
        <p:spPr>
          <a:xfrm>
            <a:off x="685800" y="457200"/>
            <a:ext cx="23622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dirty="0" smtClean="0"/>
              <a:t>EXAMPLE  7</a:t>
            </a:r>
          </a:p>
        </p:txBody>
      </p:sp>
      <p:sp>
        <p:nvSpPr>
          <p:cNvPr id="36868" name="Rectangle 3"/>
          <p:cNvSpPr>
            <a:spLocks noGrp="1" noChangeArrowheads="1"/>
          </p:cNvSpPr>
          <p:nvPr>
            <p:ph type="body" idx="1"/>
          </p:nvPr>
        </p:nvSpPr>
        <p:spPr>
          <a:xfrm>
            <a:off x="762000" y="992188"/>
            <a:ext cx="7315200" cy="4570412"/>
          </a:xfrm>
        </p:spPr>
        <p:txBody>
          <a:bodyPr/>
          <a:lstStyle/>
          <a:p>
            <a:pPr indent="-285750" eaLnBrk="1" hangingPunct="1">
              <a:lnSpc>
                <a:spcPct val="90000"/>
              </a:lnSpc>
              <a:buFont typeface="Wingdings" pitchFamily="2" charset="2"/>
              <a:buNone/>
            </a:pPr>
            <a:r>
              <a:rPr lang="en-US" dirty="0" smtClean="0"/>
              <a:t>   </a:t>
            </a:r>
            <a:r>
              <a:rPr lang="en-US" sz="2600" dirty="0" smtClean="0"/>
              <a:t>Last week, Saul worked </a:t>
            </a:r>
            <a:r>
              <a:rPr lang="en-US" sz="2600" i="1" dirty="0" smtClean="0"/>
              <a:t>r</a:t>
            </a:r>
            <a:r>
              <a:rPr lang="en-US" sz="2600" dirty="0" smtClean="0"/>
              <a:t> regular hours and </a:t>
            </a:r>
            <a:r>
              <a:rPr lang="en-US" sz="2600" i="1" dirty="0" smtClean="0"/>
              <a:t>t</a:t>
            </a:r>
            <a:r>
              <a:rPr lang="en-US" sz="2600" dirty="0" smtClean="0"/>
              <a:t> overtime hours at a time and-a-half rate. He earned $700. If </a:t>
            </a:r>
            <a:r>
              <a:rPr lang="en-US" sz="2600" i="1" dirty="0" smtClean="0"/>
              <a:t>x</a:t>
            </a:r>
            <a:r>
              <a:rPr lang="en-US" sz="2600" dirty="0" smtClean="0"/>
              <a:t> represents his hourly rate, express </a:t>
            </a:r>
            <a:r>
              <a:rPr lang="en-US" sz="2600" i="1" dirty="0" smtClean="0"/>
              <a:t>x</a:t>
            </a:r>
            <a:r>
              <a:rPr lang="en-US" sz="2600" dirty="0" smtClean="0"/>
              <a:t> in terms of </a:t>
            </a:r>
            <a:r>
              <a:rPr lang="en-US" sz="2600" i="1" dirty="0" smtClean="0"/>
              <a:t>r</a:t>
            </a:r>
            <a:r>
              <a:rPr lang="en-US" sz="2600" dirty="0" smtClean="0"/>
              <a:t> and </a:t>
            </a:r>
            <a:r>
              <a:rPr lang="en-US" sz="2600" i="1" dirty="0" smtClean="0"/>
              <a:t>h</a:t>
            </a:r>
            <a:r>
              <a:rPr lang="en-US" sz="2600" dirty="0" smtClean="0"/>
              <a:t>.</a:t>
            </a:r>
            <a:r>
              <a:rPr lang="en-US" sz="2800" dirty="0" smtClean="0"/>
              <a:t>   </a:t>
            </a:r>
          </a:p>
        </p:txBody>
      </p:sp>
      <p:sp>
        <p:nvSpPr>
          <p:cNvPr id="5" name="Multiply 4"/>
          <p:cNvSpPr/>
          <p:nvPr/>
        </p:nvSpPr>
        <p:spPr bwMode="auto">
          <a:xfrm>
            <a:off x="2019300" y="1981200"/>
            <a:ext cx="5181600" cy="4876800"/>
          </a:xfrm>
          <a:prstGeom prst="mathMultiply">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kumimoji="0" lang="en-US" sz="6600" b="0" i="0" u="none" strike="noStrike" cap="none" normalizeH="0" baseline="0" dirty="0" smtClean="0">
                <a:ln>
                  <a:noFill/>
                </a:ln>
                <a:solidFill>
                  <a:srgbClr val="F8F8F8"/>
                </a:solidFill>
                <a:effectLst/>
                <a:latin typeface="Cambria Math" pitchFamily="18" charset="0"/>
                <a:ea typeface="Cambria Math" pitchFamily="18" charset="0"/>
              </a:rPr>
              <a:t>Skip</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6C8169C9-932E-4171-91E9-FE5E2261B3F3}" type="slidenum">
              <a:rPr lang="en-US">
                <a:solidFill>
                  <a:srgbClr val="107DBC"/>
                </a:solidFill>
              </a:rPr>
              <a:pPr>
                <a:defRPr/>
              </a:pPr>
              <a:t>35</a:t>
            </a:fld>
            <a:endParaRPr lang="en-US" dirty="0">
              <a:solidFill>
                <a:srgbClr val="107DBC"/>
              </a:solidFill>
            </a:endParaRPr>
          </a:p>
        </p:txBody>
      </p:sp>
      <p:sp>
        <p:nvSpPr>
          <p:cNvPr id="37891" name="Rectangle 2"/>
          <p:cNvSpPr>
            <a:spLocks noGrp="1" noChangeArrowheads="1"/>
          </p:cNvSpPr>
          <p:nvPr>
            <p:ph type="body" idx="1"/>
          </p:nvPr>
        </p:nvSpPr>
        <p:spPr>
          <a:xfrm>
            <a:off x="1066800" y="1020763"/>
            <a:ext cx="6553200" cy="3779837"/>
          </a:xfrm>
        </p:spPr>
        <p:txBody>
          <a:bodyPr/>
          <a:lstStyle/>
          <a:p>
            <a:pPr marL="0" indent="0" eaLnBrk="1" hangingPunct="1">
              <a:lnSpc>
                <a:spcPct val="90000"/>
              </a:lnSpc>
              <a:buFont typeface="Wingdings" pitchFamily="2" charset="2"/>
              <a:buNone/>
            </a:pPr>
            <a:r>
              <a:rPr lang="en-US" sz="2800" dirty="0" smtClean="0"/>
              <a:t>Jonathan worked </a:t>
            </a:r>
            <a:r>
              <a:rPr lang="en-US" sz="2800" i="1" dirty="0" smtClean="0"/>
              <a:t>h</a:t>
            </a:r>
            <a:r>
              <a:rPr lang="en-US" sz="2800" dirty="0" smtClean="0"/>
              <a:t> hours at an hourly rate of </a:t>
            </a:r>
            <a:r>
              <a:rPr lang="en-US" sz="2800" i="1" dirty="0" smtClean="0"/>
              <a:t>r </a:t>
            </a:r>
            <a:r>
              <a:rPr lang="en-US" sz="2800" dirty="0" smtClean="0"/>
              <a:t>dollars. He also worked </a:t>
            </a:r>
            <a:r>
              <a:rPr lang="en-US" sz="2800" i="1" dirty="0" smtClean="0"/>
              <a:t>w</a:t>
            </a:r>
            <a:r>
              <a:rPr lang="en-US" sz="2800" dirty="0" smtClean="0"/>
              <a:t> hours at an overtime rate of double time. Express his total pay for the week algebraically.  </a:t>
            </a:r>
          </a:p>
        </p:txBody>
      </p:sp>
      <p:sp>
        <p:nvSpPr>
          <p:cNvPr id="37892"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dirty="0">
                <a:solidFill>
                  <a:schemeClr val="tx1"/>
                </a:solidFill>
                <a:latin typeface="Arial Narrow" pitchFamily="34" charset="0"/>
              </a:rPr>
              <a:t>CHECK </a:t>
            </a:r>
            <a:r>
              <a:rPr lang="en-US" sz="3000" dirty="0">
                <a:solidFill>
                  <a:schemeClr val="tx2"/>
                </a:solidFill>
                <a:latin typeface="Arial Narrow" pitchFamily="34" charset="0"/>
              </a:rPr>
              <a:t>YOUR UNDERSTANDING</a:t>
            </a:r>
          </a:p>
        </p:txBody>
      </p:sp>
      <p:pic>
        <p:nvPicPr>
          <p:cNvPr id="37893"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ultiply 5"/>
          <p:cNvSpPr/>
          <p:nvPr/>
        </p:nvSpPr>
        <p:spPr bwMode="auto">
          <a:xfrm>
            <a:off x="2019300" y="1981200"/>
            <a:ext cx="5181600" cy="4876800"/>
          </a:xfrm>
          <a:prstGeom prst="mathMultiply">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kumimoji="0" lang="en-US" sz="6600" b="0" i="0" u="none" strike="noStrike" cap="none" normalizeH="0" baseline="0" dirty="0" smtClean="0">
                <a:ln>
                  <a:noFill/>
                </a:ln>
                <a:solidFill>
                  <a:srgbClr val="F8F8F8"/>
                </a:solidFill>
                <a:effectLst/>
                <a:latin typeface="Cambria Math" pitchFamily="18" charset="0"/>
                <a:ea typeface="Cambria Math" pitchFamily="18" charset="0"/>
              </a:rPr>
              <a:t>Skip</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204CF568-47AB-4FF3-9757-0B66F07EB5CC}" type="slidenum">
              <a:rPr lang="en-US">
                <a:solidFill>
                  <a:srgbClr val="107DBC"/>
                </a:solidFill>
              </a:rPr>
              <a:pPr>
                <a:defRPr/>
              </a:pPr>
              <a:t>36</a:t>
            </a:fld>
            <a:endParaRPr lang="en-US" dirty="0">
              <a:solidFill>
                <a:srgbClr val="107DBC"/>
              </a:solidFill>
            </a:endParaRPr>
          </a:p>
        </p:txBody>
      </p:sp>
      <p:sp>
        <p:nvSpPr>
          <p:cNvPr id="38915" name="Rectangle 2"/>
          <p:cNvSpPr>
            <a:spLocks noGrp="1" noChangeArrowheads="1"/>
          </p:cNvSpPr>
          <p:nvPr>
            <p:ph type="body" idx="1"/>
          </p:nvPr>
        </p:nvSpPr>
        <p:spPr>
          <a:xfrm>
            <a:off x="1066800" y="1096963"/>
            <a:ext cx="7162800" cy="3779837"/>
          </a:xfrm>
        </p:spPr>
        <p:txBody>
          <a:bodyPr/>
          <a:lstStyle/>
          <a:p>
            <a:pPr marL="0" indent="0" eaLnBrk="1" hangingPunct="1">
              <a:lnSpc>
                <a:spcPct val="90000"/>
              </a:lnSpc>
              <a:buFont typeface="Wingdings" pitchFamily="2" charset="2"/>
              <a:buNone/>
            </a:pPr>
            <a:r>
              <a:rPr lang="en-US" sz="2800" dirty="0" smtClean="0"/>
              <a:t>Jovanna</a:t>
            </a:r>
            <a:r>
              <a:rPr lang="en-US" sz="2800" dirty="0" smtClean="0"/>
              <a:t> gets paid a regular-pay rate of </a:t>
            </a:r>
            <a:r>
              <a:rPr lang="en-US" sz="2800" i="1" dirty="0" smtClean="0"/>
              <a:t>r </a:t>
            </a:r>
            <a:r>
              <a:rPr lang="en-US" sz="2800" dirty="0" smtClean="0"/>
              <a:t>dollars for 40 hours worked. She is paid at a time-and-a-half rate for up to 16 overtime hours worked and a double-time rate for any overtime hours worked greater than 16 hours. Write a piecewise function, </a:t>
            </a:r>
            <a:r>
              <a:rPr lang="en-US" sz="2800" i="1" dirty="0" smtClean="0"/>
              <a:t>p(z)</a:t>
            </a:r>
            <a:r>
              <a:rPr lang="en-US" sz="2800" dirty="0" smtClean="0"/>
              <a:t>, for </a:t>
            </a:r>
            <a:r>
              <a:rPr lang="en-US" sz="2800" dirty="0" smtClean="0"/>
              <a:t>Jovanna’s</a:t>
            </a:r>
            <a:r>
              <a:rPr lang="en-US" sz="2800" dirty="0" smtClean="0"/>
              <a:t> pay when she works </a:t>
            </a:r>
            <a:r>
              <a:rPr lang="en-US" sz="2800" i="1" dirty="0" smtClean="0"/>
              <a:t>z</a:t>
            </a:r>
            <a:r>
              <a:rPr lang="en-US" sz="2800" dirty="0" smtClean="0"/>
              <a:t> hours.   </a:t>
            </a:r>
          </a:p>
        </p:txBody>
      </p:sp>
      <p:sp>
        <p:nvSpPr>
          <p:cNvPr id="38916" name="Rectangle 3"/>
          <p:cNvSpPr>
            <a:spLocks noChangeArrowheads="1"/>
          </p:cNvSpPr>
          <p:nvPr/>
        </p:nvSpPr>
        <p:spPr bwMode="auto">
          <a:xfrm>
            <a:off x="457200" y="304800"/>
            <a:ext cx="830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4400" dirty="0">
                <a:solidFill>
                  <a:schemeClr val="tx1"/>
                </a:solidFill>
                <a:latin typeface="Arial Narrow" pitchFamily="34" charset="0"/>
              </a:rPr>
              <a:t> </a:t>
            </a:r>
            <a:r>
              <a:rPr lang="en-US" sz="2800" dirty="0">
                <a:solidFill>
                  <a:schemeClr val="tx1"/>
                </a:solidFill>
                <a:latin typeface="Arial Narrow" pitchFamily="34" charset="0"/>
              </a:rPr>
              <a:t>EXTEND </a:t>
            </a:r>
            <a:r>
              <a:rPr lang="en-US" sz="2800" dirty="0">
                <a:solidFill>
                  <a:schemeClr val="tx2"/>
                </a:solidFill>
                <a:latin typeface="Arial Narrow" pitchFamily="34" charset="0"/>
              </a:rPr>
              <a:t>YOUR UNDERSTANDING</a:t>
            </a:r>
          </a:p>
        </p:txBody>
      </p:sp>
      <p:pic>
        <p:nvPicPr>
          <p:cNvPr id="38917"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ultiply 5"/>
          <p:cNvSpPr/>
          <p:nvPr/>
        </p:nvSpPr>
        <p:spPr bwMode="auto">
          <a:xfrm>
            <a:off x="2019300" y="1981200"/>
            <a:ext cx="5181600" cy="4876800"/>
          </a:xfrm>
          <a:prstGeom prst="mathMultiply">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kumimoji="0" lang="en-US" sz="6600" b="0" i="0" u="none" strike="noStrike" cap="none" normalizeH="0" baseline="0" dirty="0" smtClean="0">
                <a:ln>
                  <a:noFill/>
                </a:ln>
                <a:solidFill>
                  <a:srgbClr val="F8F8F8"/>
                </a:solidFill>
                <a:effectLst/>
                <a:latin typeface="Cambria Math" pitchFamily="18" charset="0"/>
                <a:ea typeface="Cambria Math" pitchFamily="18" charset="0"/>
              </a:rPr>
              <a:t>Skip</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0"/>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C9128922-6066-4EBA-9404-5DF02BD05BF4}" type="slidenum">
              <a:rPr lang="en-US">
                <a:solidFill>
                  <a:srgbClr val="107DBC"/>
                </a:solidFill>
              </a:rPr>
              <a:pPr>
                <a:defRPr/>
              </a:pPr>
              <a:t>37</a:t>
            </a:fld>
            <a:endParaRPr lang="en-US" dirty="0">
              <a:solidFill>
                <a:srgbClr val="107DBC"/>
              </a:solidFill>
            </a:endParaRPr>
          </a:p>
        </p:txBody>
      </p:sp>
      <p:sp>
        <p:nvSpPr>
          <p:cNvPr id="39939" name="Rectangle 2"/>
          <p:cNvSpPr>
            <a:spLocks noGrp="1" noChangeArrowheads="1"/>
          </p:cNvSpPr>
          <p:nvPr>
            <p:ph type="ctrTitle"/>
          </p:nvPr>
        </p:nvSpPr>
        <p:spPr>
          <a:xfrm>
            <a:off x="1981200" y="92075"/>
            <a:ext cx="6629400" cy="2057400"/>
          </a:xfrm>
          <a:noFill/>
        </p:spPr>
        <p:txBody>
          <a:bodyPr/>
          <a:lstStyle/>
          <a:p>
            <a:pPr eaLnBrk="1" hangingPunct="1"/>
            <a:r>
              <a:rPr lang="en-US" sz="3200" dirty="0" smtClean="0">
                <a:solidFill>
                  <a:srgbClr val="F7FAFB"/>
                </a:solidFill>
              </a:rPr>
              <a:t>6-3</a:t>
            </a:r>
            <a:r>
              <a:rPr lang="en-US" sz="3200" dirty="0" smtClean="0"/>
              <a:t/>
            </a:r>
            <a:br>
              <a:rPr lang="en-US" sz="3200" dirty="0" smtClean="0"/>
            </a:br>
            <a:r>
              <a:rPr lang="en-US" sz="3600" dirty="0" smtClean="0"/>
              <a:t>COMMISSIONS, ROYALTIES, AND PIECEWORK PAY</a:t>
            </a:r>
          </a:p>
        </p:txBody>
      </p:sp>
      <p:sp>
        <p:nvSpPr>
          <p:cNvPr id="39940" name="Rectangle 3"/>
          <p:cNvSpPr>
            <a:spLocks noGrp="1" noChangeArrowheads="1"/>
          </p:cNvSpPr>
          <p:nvPr>
            <p:ph type="subTitle" idx="1"/>
          </p:nvPr>
        </p:nvSpPr>
        <p:spPr/>
        <p:txBody>
          <a:bodyPr/>
          <a:lstStyle/>
          <a:p>
            <a:pPr eaLnBrk="1" hangingPunct="1">
              <a:buFont typeface="Wingdings" pitchFamily="2" charset="2"/>
              <a:buNone/>
            </a:pPr>
            <a:r>
              <a:rPr lang="en-US" b="0" dirty="0" smtClean="0">
                <a:solidFill>
                  <a:schemeClr val="accent2"/>
                </a:solidFill>
              </a:rPr>
              <a:t>	</a:t>
            </a:r>
            <a:r>
              <a:rPr lang="en-US" dirty="0" smtClean="0">
                <a:solidFill>
                  <a:srgbClr val="107DBC"/>
                </a:solidFill>
              </a:rPr>
              <a:t>Compute</a:t>
            </a:r>
            <a:r>
              <a:rPr lang="en-US" b="0" dirty="0" smtClean="0">
                <a:solidFill>
                  <a:srgbClr val="107DBC"/>
                </a:solidFill>
              </a:rPr>
              <a:t>  </a:t>
            </a:r>
            <a:r>
              <a:rPr lang="en-US" dirty="0" smtClean="0">
                <a:solidFill>
                  <a:schemeClr val="tx1"/>
                </a:solidFill>
              </a:rPr>
              <a:t>pay based on percent commission.</a:t>
            </a:r>
            <a:r>
              <a:rPr lang="en-US" dirty="0" smtClean="0"/>
              <a:t>  </a:t>
            </a:r>
          </a:p>
          <a:p>
            <a:pPr eaLnBrk="1" hangingPunct="1">
              <a:buFont typeface="Wingdings" pitchFamily="2" charset="2"/>
              <a:buNone/>
            </a:pPr>
            <a:r>
              <a:rPr lang="en-US" dirty="0" smtClean="0">
                <a:solidFill>
                  <a:srgbClr val="660066"/>
                </a:solidFill>
              </a:rPr>
              <a:t>          </a:t>
            </a:r>
            <a:r>
              <a:rPr lang="en-US" dirty="0" smtClean="0">
                <a:solidFill>
                  <a:srgbClr val="107DBC"/>
                </a:solidFill>
              </a:rPr>
              <a:t>Compute</a:t>
            </a:r>
            <a:r>
              <a:rPr lang="en-US" dirty="0" smtClean="0"/>
              <a:t>  </a:t>
            </a:r>
            <a:r>
              <a:rPr lang="en-US" dirty="0" smtClean="0">
                <a:solidFill>
                  <a:schemeClr val="tx1"/>
                </a:solidFill>
              </a:rPr>
              <a:t>piecework pay. </a:t>
            </a:r>
          </a:p>
          <a:p>
            <a:pPr eaLnBrk="1" hangingPunct="1">
              <a:buFont typeface="Wingdings" pitchFamily="2" charset="2"/>
              <a:buNone/>
            </a:pPr>
            <a:r>
              <a:rPr lang="en-US" dirty="0" smtClean="0">
                <a:solidFill>
                  <a:schemeClr val="tx1"/>
                </a:solidFill>
              </a:rPr>
              <a:t>	</a:t>
            </a:r>
            <a:r>
              <a:rPr lang="en-US" dirty="0" smtClean="0">
                <a:solidFill>
                  <a:srgbClr val="107DBC"/>
                </a:solidFill>
              </a:rPr>
              <a:t>Understand</a:t>
            </a:r>
            <a:r>
              <a:rPr lang="en-US" dirty="0" smtClean="0"/>
              <a:t>  </a:t>
            </a:r>
            <a:r>
              <a:rPr lang="en-US" dirty="0" smtClean="0">
                <a:solidFill>
                  <a:schemeClr val="tx1"/>
                </a:solidFill>
              </a:rPr>
              <a:t>advantages and disadvantages of pay based on production. </a:t>
            </a:r>
          </a:p>
          <a:p>
            <a:pPr eaLnBrk="1" hangingPunct="1">
              <a:buFont typeface="Wingdings" pitchFamily="2" charset="2"/>
              <a:buNone/>
            </a:pPr>
            <a:endParaRPr lang="en-US" dirty="0" smtClean="0">
              <a:solidFill>
                <a:schemeClr val="tx1"/>
              </a:solidFill>
            </a:endParaRPr>
          </a:p>
        </p:txBody>
      </p:sp>
      <p:sp>
        <p:nvSpPr>
          <p:cNvPr id="322564" name="Oval 4"/>
          <p:cNvSpPr>
            <a:spLocks noChangeArrowheads="1"/>
          </p:cNvSpPr>
          <p:nvPr/>
        </p:nvSpPr>
        <p:spPr bwMode="auto">
          <a:xfrm>
            <a:off x="228600" y="2133600"/>
            <a:ext cx="3962400" cy="762000"/>
          </a:xfrm>
          <a:prstGeom prst="ellipse">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pPr algn="ctr">
              <a:spcBef>
                <a:spcPct val="0"/>
              </a:spcBef>
              <a:defRPr/>
            </a:pPr>
            <a:r>
              <a:rPr lang="en-US" sz="3600" b="0" dirty="0">
                <a:solidFill>
                  <a:srgbClr val="0066CC"/>
                </a:solidFill>
                <a:effectLst>
                  <a:outerShdw blurRad="38100" dist="38100" dir="2700000" algn="tl">
                    <a:srgbClr val="000000"/>
                  </a:outerShdw>
                </a:effectLst>
                <a:latin typeface="Arial Black" pitchFamily="34" charset="0"/>
              </a:rPr>
              <a:t> </a:t>
            </a:r>
            <a:r>
              <a:rPr lang="en-US" sz="3600" b="0" dirty="0">
                <a:solidFill>
                  <a:srgbClr val="F8F8F8"/>
                </a:solidFill>
                <a:latin typeface="Arial Black" pitchFamily="34" charset="0"/>
              </a:rPr>
              <a:t>OBJECTIVES</a:t>
            </a:r>
          </a:p>
        </p:txBody>
      </p:sp>
    </p:spTree>
  </p:cSld>
  <p:clrMapOvr>
    <a:masterClrMapping/>
  </p:clrMapOvr>
  <p:transition spd="med">
    <p:cover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3F3A21C8-213D-4A66-AE4D-8B8B78E38E40}" type="slidenum">
              <a:rPr lang="en-US">
                <a:solidFill>
                  <a:srgbClr val="107DBC"/>
                </a:solidFill>
              </a:rPr>
              <a:pPr>
                <a:defRPr/>
              </a:pPr>
              <a:t>38</a:t>
            </a:fld>
            <a:endParaRPr lang="en-US" dirty="0">
              <a:solidFill>
                <a:srgbClr val="107DBC"/>
              </a:solidFill>
            </a:endParaRPr>
          </a:p>
        </p:txBody>
      </p:sp>
      <p:sp>
        <p:nvSpPr>
          <p:cNvPr id="40963" name="Rectangle 2"/>
          <p:cNvSpPr>
            <a:spLocks noGrp="1" noChangeArrowheads="1"/>
          </p:cNvSpPr>
          <p:nvPr>
            <p:ph type="body" sz="half" idx="1"/>
          </p:nvPr>
        </p:nvSpPr>
        <p:spPr>
          <a:xfrm>
            <a:off x="990600" y="1600200"/>
            <a:ext cx="7239000" cy="4570413"/>
          </a:xfrm>
        </p:spPr>
        <p:txBody>
          <a:bodyPr/>
          <a:lstStyle/>
          <a:p>
            <a:pPr eaLnBrk="1" hangingPunct="1"/>
            <a:r>
              <a:rPr lang="en-US" sz="2400" dirty="0" smtClean="0"/>
              <a:t> commission</a:t>
            </a:r>
          </a:p>
          <a:p>
            <a:pPr lvl="1" eaLnBrk="1" hangingPunct="1"/>
            <a:r>
              <a:rPr lang="en-US" sz="2000" dirty="0" smtClean="0">
                <a:solidFill>
                  <a:srgbClr val="FF0000"/>
                </a:solidFill>
              </a:rPr>
              <a:t>A method of payment where an employee receives a percentage of the amount of sales produced by that employee</a:t>
            </a:r>
          </a:p>
          <a:p>
            <a:pPr eaLnBrk="1" hangingPunct="1"/>
            <a:r>
              <a:rPr lang="en-US" sz="2400" dirty="0" smtClean="0"/>
              <a:t> royalty</a:t>
            </a:r>
          </a:p>
          <a:p>
            <a:pPr lvl="1" eaLnBrk="1" hangingPunct="1"/>
            <a:r>
              <a:rPr lang="en-US" sz="2000" dirty="0" smtClean="0">
                <a:solidFill>
                  <a:srgbClr val="FF0000"/>
                </a:solidFill>
              </a:rPr>
              <a:t>Money that employees receive based on sales (musician, or an author)</a:t>
            </a:r>
          </a:p>
          <a:p>
            <a:pPr eaLnBrk="1" hangingPunct="1"/>
            <a:r>
              <a:rPr lang="en-US" sz="2400" dirty="0" smtClean="0"/>
              <a:t> pieceworker</a:t>
            </a:r>
          </a:p>
          <a:p>
            <a:pPr lvl="1" eaLnBrk="1" hangingPunct="1"/>
            <a:r>
              <a:rPr lang="en-US" sz="2000" dirty="0" smtClean="0">
                <a:solidFill>
                  <a:srgbClr val="FF0000"/>
                </a:solidFill>
              </a:rPr>
              <a:t>A type of worker who is paid for each item the employee produces</a:t>
            </a:r>
          </a:p>
          <a:p>
            <a:pPr eaLnBrk="1" hangingPunct="1"/>
            <a:r>
              <a:rPr lang="en-US" sz="2400" dirty="0" smtClean="0"/>
              <a:t> piecework rate</a:t>
            </a:r>
          </a:p>
          <a:p>
            <a:pPr lvl="1" eaLnBrk="1" hangingPunct="1"/>
            <a:r>
              <a:rPr lang="en-US" sz="2000" dirty="0" smtClean="0">
                <a:solidFill>
                  <a:srgbClr val="FF0000"/>
                </a:solidFill>
              </a:rPr>
              <a:t>The set amount of money that a worker receives for each item the individual produces</a:t>
            </a:r>
          </a:p>
        </p:txBody>
      </p:sp>
      <p:sp>
        <p:nvSpPr>
          <p:cNvPr id="324612" name="Oval 4"/>
          <p:cNvSpPr>
            <a:spLocks noChangeArrowheads="1"/>
          </p:cNvSpPr>
          <p:nvPr/>
        </p:nvSpPr>
        <p:spPr bwMode="auto">
          <a:xfrm>
            <a:off x="609600" y="838200"/>
            <a:ext cx="3505200" cy="609600"/>
          </a:xfrm>
          <a:prstGeom prst="ellipse">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pPr algn="ctr">
              <a:spcBef>
                <a:spcPct val="0"/>
              </a:spcBef>
              <a:defRPr/>
            </a:pPr>
            <a:r>
              <a:rPr lang="en-US" sz="3600" b="0" dirty="0">
                <a:solidFill>
                  <a:srgbClr val="0066CC"/>
                </a:solidFill>
                <a:effectLst>
                  <a:outerShdw blurRad="38100" dist="38100" dir="2700000" algn="tl">
                    <a:srgbClr val="000000"/>
                  </a:outerShdw>
                </a:effectLst>
                <a:latin typeface="Arial Black" pitchFamily="34" charset="0"/>
              </a:rPr>
              <a:t> </a:t>
            </a:r>
            <a:r>
              <a:rPr lang="en-US" sz="3600" b="0" dirty="0">
                <a:solidFill>
                  <a:srgbClr val="F8F8F8"/>
                </a:solidFill>
                <a:effectLst>
                  <a:outerShdw blurRad="38100" dist="38100" dir="2700000" algn="tl">
                    <a:srgbClr val="000000"/>
                  </a:outerShdw>
                </a:effectLst>
                <a:latin typeface="Arial Black" pitchFamily="34" charset="0"/>
              </a:rPr>
              <a:t> </a:t>
            </a:r>
            <a:r>
              <a:rPr lang="en-US" sz="3600" b="0" dirty="0">
                <a:solidFill>
                  <a:srgbClr val="F8F8F8"/>
                </a:solidFill>
                <a:latin typeface="Arial Black" pitchFamily="34" charset="0"/>
              </a:rPr>
              <a:t>Key Terms</a:t>
            </a:r>
          </a:p>
        </p:txBody>
      </p:sp>
    </p:spTree>
  </p:cSld>
  <p:clrMapOvr>
    <a:masterClrMapping/>
  </p:clrMapOvr>
  <p:transition spd="med">
    <p:cover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189D28EB-CE5D-4056-A99C-F4EC0448F424}" type="slidenum">
              <a:rPr lang="en-US">
                <a:solidFill>
                  <a:srgbClr val="107DBC"/>
                </a:solidFill>
              </a:rPr>
              <a:pPr>
                <a:defRPr/>
              </a:pPr>
              <a:t>39</a:t>
            </a:fld>
            <a:endParaRPr lang="en-US" dirty="0">
              <a:solidFill>
                <a:srgbClr val="107DBC"/>
              </a:solidFill>
            </a:endParaRPr>
          </a:p>
        </p:txBody>
      </p:sp>
      <p:sp>
        <p:nvSpPr>
          <p:cNvPr id="325634" name="Rectangle 2"/>
          <p:cNvSpPr>
            <a:spLocks noGrp="1" noChangeArrowheads="1"/>
          </p:cNvSpPr>
          <p:nvPr>
            <p:ph type="title"/>
          </p:nvPr>
        </p:nvSpPr>
        <p:spPr/>
        <p:txBody>
          <a:bodyPr/>
          <a:lstStyle/>
          <a:p>
            <a:pPr eaLnBrk="1" hangingPunct="1">
              <a:defRPr/>
            </a:pPr>
            <a:r>
              <a:rPr lang="en-US" sz="2800" dirty="0" smtClean="0"/>
              <a:t>What jobs base their pay according to the amount produced?</a:t>
            </a:r>
          </a:p>
        </p:txBody>
      </p:sp>
      <p:sp>
        <p:nvSpPr>
          <p:cNvPr id="41988" name="Rectangle 3"/>
          <p:cNvSpPr>
            <a:spLocks noGrp="1" noChangeArrowheads="1"/>
          </p:cNvSpPr>
          <p:nvPr>
            <p:ph type="body" idx="1"/>
          </p:nvPr>
        </p:nvSpPr>
        <p:spPr>
          <a:xfrm>
            <a:off x="990600" y="1600200"/>
            <a:ext cx="7391400" cy="4570413"/>
          </a:xfrm>
        </p:spPr>
        <p:txBody>
          <a:bodyPr/>
          <a:lstStyle/>
          <a:p>
            <a:pPr eaLnBrk="1" hangingPunct="1"/>
            <a:r>
              <a:rPr lang="en-US" dirty="0" smtClean="0"/>
              <a:t>What are the advantages and disadvantages of each of the following types of payment?</a:t>
            </a:r>
          </a:p>
          <a:p>
            <a:pPr lvl="1" eaLnBrk="1" hangingPunct="1"/>
            <a:r>
              <a:rPr lang="en-US" dirty="0" smtClean="0"/>
              <a:t>Commissions</a:t>
            </a:r>
          </a:p>
          <a:p>
            <a:pPr lvl="1" eaLnBrk="1" hangingPunct="1"/>
            <a:r>
              <a:rPr lang="en-US" dirty="0" smtClean="0"/>
              <a:t>Royalties</a:t>
            </a:r>
          </a:p>
          <a:p>
            <a:pPr lvl="1" eaLnBrk="1" hangingPunct="1"/>
            <a:r>
              <a:rPr lang="en-US" dirty="0" smtClean="0"/>
              <a:t>Payments based on the amount of sales </a:t>
            </a:r>
          </a:p>
          <a:p>
            <a:pPr lvl="1" eaLnBrk="1" hangingPunct="1"/>
            <a:r>
              <a:rPr lang="en-US" dirty="0" smtClean="0"/>
              <a:t>Payments based on production</a:t>
            </a:r>
          </a:p>
        </p:txBody>
      </p:sp>
      <p:grpSp>
        <p:nvGrpSpPr>
          <p:cNvPr id="3" name="Group 2"/>
          <p:cNvGrpSpPr/>
          <p:nvPr/>
        </p:nvGrpSpPr>
        <p:grpSpPr>
          <a:xfrm>
            <a:off x="6096000" y="2667001"/>
            <a:ext cx="2743200" cy="3429000"/>
            <a:chOff x="5029200" y="1371600"/>
            <a:chExt cx="2846328" cy="3662363"/>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371600"/>
              <a:ext cx="2846328"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271263" y="1371600"/>
              <a:ext cx="2362200" cy="3477875"/>
            </a:xfrm>
            <a:prstGeom prst="rect">
              <a:avLst/>
            </a:prstGeom>
            <a:noFill/>
          </p:spPr>
          <p:txBody>
            <a:bodyPr wrap="square" rtlCol="0">
              <a:spAutoFit/>
            </a:bodyPr>
            <a:lstStyle/>
            <a:p>
              <a:pPr algn="ctr"/>
              <a:r>
                <a:rPr lang="en-US" sz="4400" dirty="0" smtClean="0">
                  <a:solidFill>
                    <a:srgbClr val="800080"/>
                  </a:solidFill>
                  <a:effectLst>
                    <a:outerShdw blurRad="38100" dist="38100" dir="2700000" algn="tl">
                      <a:srgbClr val="000000">
                        <a:alpha val="43137"/>
                      </a:srgbClr>
                    </a:outerShdw>
                  </a:effectLst>
                  <a:latin typeface="Juice ITC" pitchFamily="82" charset="0"/>
                </a:rPr>
                <a:t>Turn in this question on a separate sheet of paper</a:t>
              </a:r>
              <a:endParaRPr lang="en-US" sz="4400" dirty="0">
                <a:solidFill>
                  <a:srgbClr val="800080"/>
                </a:solidFill>
                <a:effectLst>
                  <a:outerShdw blurRad="38100" dist="38100" dir="2700000" algn="tl">
                    <a:srgbClr val="000000">
                      <a:alpha val="43137"/>
                    </a:srgbClr>
                  </a:outerShdw>
                </a:effectLst>
                <a:latin typeface="Juice ITC" pitchFamily="82" charset="0"/>
              </a:endParaRPr>
            </a:p>
          </p:txBody>
        </p:sp>
      </p:gr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150318BC-39FB-4C63-BE92-259B1C4E1741}" type="slidenum">
              <a:rPr lang="en-US">
                <a:solidFill>
                  <a:srgbClr val="107DBC"/>
                </a:solidFill>
              </a:rPr>
              <a:pPr>
                <a:defRPr/>
              </a:pPr>
              <a:t>4</a:t>
            </a:fld>
            <a:endParaRPr lang="en-US" dirty="0">
              <a:solidFill>
                <a:srgbClr val="107DBC"/>
              </a:solidFill>
            </a:endParaRPr>
          </a:p>
        </p:txBody>
      </p:sp>
      <p:sp>
        <p:nvSpPr>
          <p:cNvPr id="293890" name="Rectangle 2"/>
          <p:cNvSpPr>
            <a:spLocks noGrp="1" noChangeArrowheads="1"/>
          </p:cNvSpPr>
          <p:nvPr>
            <p:ph type="title"/>
          </p:nvPr>
        </p:nvSpPr>
        <p:spPr/>
        <p:txBody>
          <a:bodyPr/>
          <a:lstStyle/>
          <a:p>
            <a:pPr eaLnBrk="1" hangingPunct="1">
              <a:defRPr/>
            </a:pPr>
            <a:r>
              <a:rPr lang="en-US" sz="2800" dirty="0" smtClean="0"/>
              <a:t>How do people in different stages of their careers find employment?</a:t>
            </a:r>
          </a:p>
        </p:txBody>
      </p:sp>
      <p:sp>
        <p:nvSpPr>
          <p:cNvPr id="8196" name="Rectangle 3"/>
          <p:cNvSpPr>
            <a:spLocks noGrp="1" noChangeArrowheads="1"/>
          </p:cNvSpPr>
          <p:nvPr>
            <p:ph type="body" idx="1"/>
          </p:nvPr>
        </p:nvSpPr>
        <p:spPr/>
        <p:txBody>
          <a:bodyPr/>
          <a:lstStyle/>
          <a:p>
            <a:pPr eaLnBrk="1" hangingPunct="1"/>
            <a:r>
              <a:rPr lang="en-US" dirty="0" smtClean="0"/>
              <a:t>Does anyone currently have a job or did you have a job over the summer?</a:t>
            </a:r>
          </a:p>
          <a:p>
            <a:pPr lvl="1" eaLnBrk="1" hangingPunct="1"/>
            <a:r>
              <a:rPr lang="en-US" dirty="0" smtClean="0">
                <a:solidFill>
                  <a:srgbClr val="FF0000"/>
                </a:solidFill>
              </a:rPr>
              <a:t>____________________________________________________________________________________</a:t>
            </a:r>
          </a:p>
          <a:p>
            <a:pPr eaLnBrk="1" hangingPunct="1"/>
            <a:r>
              <a:rPr lang="en-US" dirty="0" smtClean="0"/>
              <a:t>How did you find your job?</a:t>
            </a:r>
          </a:p>
          <a:p>
            <a:pPr lvl="1" eaLnBrk="1" hangingPunct="1"/>
            <a:r>
              <a:rPr lang="en-US" dirty="0" smtClean="0">
                <a:solidFill>
                  <a:srgbClr val="FF0000"/>
                </a:solidFill>
              </a:rPr>
              <a:t>__________________________________________ __________________________________________</a:t>
            </a:r>
          </a:p>
        </p:txBody>
      </p:sp>
    </p:spTree>
  </p:cSld>
  <p:clrMapOvr>
    <a:masterClrMapping/>
  </p:clrMapOvr>
  <p:transition spd="med">
    <p:cover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A4B3306B-93BE-406F-9376-1B437CCD7A29}" type="slidenum">
              <a:rPr lang="en-US">
                <a:solidFill>
                  <a:srgbClr val="107DBC"/>
                </a:solidFill>
              </a:rPr>
              <a:pPr>
                <a:defRPr/>
              </a:pPr>
              <a:t>40</a:t>
            </a:fld>
            <a:endParaRPr lang="en-US" dirty="0">
              <a:solidFill>
                <a:srgbClr val="107DBC"/>
              </a:solidFill>
            </a:endParaRPr>
          </a:p>
        </p:txBody>
      </p:sp>
      <p:sp>
        <p:nvSpPr>
          <p:cNvPr id="326658" name="Rectangle 2"/>
          <p:cNvSpPr>
            <a:spLocks noGrp="1" noChangeArrowheads="1"/>
          </p:cNvSpPr>
          <p:nvPr>
            <p:ph type="title"/>
          </p:nvPr>
        </p:nvSpPr>
        <p:spPr>
          <a:xfrm>
            <a:off x="762000" y="457200"/>
            <a:ext cx="19812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dirty="0" smtClean="0"/>
              <a:t>Example 1</a:t>
            </a:r>
          </a:p>
        </p:txBody>
      </p:sp>
      <p:sp>
        <p:nvSpPr>
          <p:cNvPr id="43012" name="Rectangle 3"/>
          <p:cNvSpPr>
            <a:spLocks noGrp="1" noChangeArrowheads="1"/>
          </p:cNvSpPr>
          <p:nvPr>
            <p:ph type="body" idx="1"/>
          </p:nvPr>
        </p:nvSpPr>
        <p:spPr>
          <a:xfrm>
            <a:off x="762000" y="990600"/>
            <a:ext cx="7467600" cy="4570413"/>
          </a:xfrm>
        </p:spPr>
        <p:txBody>
          <a:bodyPr/>
          <a:lstStyle/>
          <a:p>
            <a:pPr indent="-228600" eaLnBrk="1" hangingPunct="1">
              <a:lnSpc>
                <a:spcPct val="90000"/>
              </a:lnSpc>
              <a:buFont typeface="Wingdings" pitchFamily="2" charset="2"/>
              <a:buNone/>
            </a:pPr>
            <a:r>
              <a:rPr lang="en-US" dirty="0" smtClean="0"/>
              <a:t>   </a:t>
            </a:r>
            <a:r>
              <a:rPr lang="en-US" sz="2800" dirty="0" smtClean="0"/>
              <a:t>Adrianna wrote a textbook for high school students. She receives a 10% royalty based on the total sales of the book. The book sells for $47.95, and 17,000 copies were sold last year. How much did Adrianna receive in royalty payments for last year?  </a:t>
            </a:r>
          </a:p>
        </p:txBody>
      </p:sp>
      <p:sp>
        <p:nvSpPr>
          <p:cNvPr id="5" name="TextBox 4"/>
          <p:cNvSpPr txBox="1"/>
          <p:nvPr/>
        </p:nvSpPr>
        <p:spPr>
          <a:xfrm>
            <a:off x="1371600" y="3124200"/>
            <a:ext cx="6934200" cy="1723549"/>
          </a:xfrm>
          <a:prstGeom prst="rect">
            <a:avLst/>
          </a:prstGeom>
          <a:noFill/>
        </p:spPr>
        <p:txBody>
          <a:bodyPr wrap="square" rtlCol="0">
            <a:spAutoFit/>
          </a:bodyPr>
          <a:lstStyle/>
          <a:p>
            <a:r>
              <a:rPr lang="en-US" dirty="0" smtClean="0">
                <a:solidFill>
                  <a:srgbClr val="660066"/>
                </a:solidFill>
                <a:latin typeface="Cambria Math" pitchFamily="18" charset="0"/>
                <a:ea typeface="Cambria Math" pitchFamily="18" charset="0"/>
              </a:rPr>
              <a:t>Total sales = 47.95 * 17000 =_______</a:t>
            </a:r>
          </a:p>
          <a:p>
            <a:endParaRPr lang="en-US" dirty="0">
              <a:solidFill>
                <a:srgbClr val="660066"/>
              </a:solidFill>
              <a:latin typeface="Cambria Math" pitchFamily="18" charset="0"/>
              <a:ea typeface="Cambria Math" pitchFamily="18" charset="0"/>
            </a:endParaRPr>
          </a:p>
          <a:p>
            <a:r>
              <a:rPr lang="en-US" dirty="0" smtClean="0">
                <a:solidFill>
                  <a:srgbClr val="660066"/>
                </a:solidFill>
                <a:latin typeface="Cambria Math" pitchFamily="18" charset="0"/>
                <a:ea typeface="Cambria Math" pitchFamily="18" charset="0"/>
              </a:rPr>
              <a:t>Royalties = (Total sales)(.10) = ________</a:t>
            </a:r>
            <a:endParaRPr lang="en-US" dirty="0">
              <a:solidFill>
                <a:srgbClr val="660066"/>
              </a:solidFill>
              <a:latin typeface="Cambria Math" pitchFamily="18" charset="0"/>
              <a:ea typeface="Cambria Math"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4" y="3581400"/>
            <a:ext cx="12954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fill="hold"/>
                                        <p:tgtEl>
                                          <p:spTgt spid="1026"/>
                                        </p:tgtEl>
                                        <p:attrNameLst>
                                          <p:attrName>ppt_x</p:attrName>
                                        </p:attrNameLst>
                                      </p:cBhvr>
                                      <p:tavLst>
                                        <p:tav tm="0">
                                          <p:val>
                                            <p:strVal val="0-#ppt_w/2"/>
                                          </p:val>
                                        </p:tav>
                                        <p:tav tm="100000">
                                          <p:val>
                                            <p:strVal val="#ppt_x"/>
                                          </p:val>
                                        </p:tav>
                                      </p:tavLst>
                                    </p:anim>
                                    <p:anim calcmode="lin" valueType="num">
                                      <p:cBhvr additive="base">
                                        <p:cTn id="22"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DDD73B44-B28A-41B9-8CD4-66C7BFAD3398}" type="slidenum">
              <a:rPr lang="en-US">
                <a:solidFill>
                  <a:srgbClr val="107DBC"/>
                </a:solidFill>
              </a:rPr>
              <a:pPr>
                <a:defRPr/>
              </a:pPr>
              <a:t>41</a:t>
            </a:fld>
            <a:endParaRPr lang="en-US" dirty="0">
              <a:solidFill>
                <a:srgbClr val="107DBC"/>
              </a:solidFill>
            </a:endParaRPr>
          </a:p>
        </p:txBody>
      </p:sp>
      <p:sp>
        <p:nvSpPr>
          <p:cNvPr id="44035"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dirty="0" smtClean="0"/>
              <a:t>Xander</a:t>
            </a:r>
            <a:r>
              <a:rPr lang="en-US" sz="2800" dirty="0" smtClean="0"/>
              <a:t> writes math textbooks that sell for </a:t>
            </a:r>
            <a:r>
              <a:rPr lang="en-US" sz="2800" i="1" dirty="0" smtClean="0"/>
              <a:t>x</a:t>
            </a:r>
            <a:r>
              <a:rPr lang="en-US" sz="2800" dirty="0" smtClean="0"/>
              <a:t> dollars each. He received a bonus of $2,500 for signing a contract, and he receives 8% commission on each book sale. Express the total amount of income </a:t>
            </a:r>
            <a:r>
              <a:rPr lang="en-US" sz="2800" dirty="0" smtClean="0"/>
              <a:t>Xander</a:t>
            </a:r>
            <a:r>
              <a:rPr lang="en-US" sz="2800" dirty="0" smtClean="0"/>
              <a:t> earns from selling </a:t>
            </a:r>
            <a:r>
              <a:rPr lang="en-US" sz="2800" i="1" dirty="0" smtClean="0"/>
              <a:t>y</a:t>
            </a:r>
            <a:r>
              <a:rPr lang="en-US" sz="2800" dirty="0" smtClean="0"/>
              <a:t> books algebraically.  </a:t>
            </a:r>
          </a:p>
        </p:txBody>
      </p:sp>
      <p:sp>
        <p:nvSpPr>
          <p:cNvPr id="44036"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dirty="0">
                <a:solidFill>
                  <a:schemeClr val="tx1"/>
                </a:solidFill>
                <a:latin typeface="Arial Narrow" pitchFamily="34" charset="0"/>
              </a:rPr>
              <a:t>CHECK </a:t>
            </a:r>
            <a:r>
              <a:rPr lang="en-US" sz="3000" dirty="0">
                <a:solidFill>
                  <a:schemeClr val="tx2"/>
                </a:solidFill>
                <a:latin typeface="Arial Narrow" pitchFamily="34" charset="0"/>
              </a:rPr>
              <a:t>YOUR UNDERSTANDING</a:t>
            </a:r>
          </a:p>
        </p:txBody>
      </p:sp>
      <p:pic>
        <p:nvPicPr>
          <p:cNvPr id="44037"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ultiply 5"/>
          <p:cNvSpPr/>
          <p:nvPr/>
        </p:nvSpPr>
        <p:spPr bwMode="auto">
          <a:xfrm>
            <a:off x="2019300" y="1981200"/>
            <a:ext cx="5181600" cy="4876800"/>
          </a:xfrm>
          <a:prstGeom prst="mathMultiply">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kumimoji="0" lang="en-US" sz="6600" b="0" i="0" u="none" strike="noStrike" cap="none" normalizeH="0" baseline="0" dirty="0" smtClean="0">
                <a:ln>
                  <a:noFill/>
                </a:ln>
                <a:solidFill>
                  <a:srgbClr val="F8F8F8"/>
                </a:solidFill>
                <a:effectLst/>
                <a:latin typeface="Cambria Math" pitchFamily="18" charset="0"/>
                <a:ea typeface="Cambria Math" pitchFamily="18" charset="0"/>
              </a:rPr>
              <a:t>Skip</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B4778708-A180-4196-B2F4-BB2D7EEE01E4}" type="slidenum">
              <a:rPr lang="en-US">
                <a:solidFill>
                  <a:srgbClr val="107DBC"/>
                </a:solidFill>
              </a:rPr>
              <a:pPr>
                <a:defRPr/>
              </a:pPr>
              <a:t>42</a:t>
            </a:fld>
            <a:endParaRPr lang="en-US" dirty="0">
              <a:solidFill>
                <a:srgbClr val="107DBC"/>
              </a:solidFill>
            </a:endParaRPr>
          </a:p>
        </p:txBody>
      </p:sp>
      <p:sp>
        <p:nvSpPr>
          <p:cNvPr id="328706" name="Rectangle 2"/>
          <p:cNvSpPr>
            <a:spLocks noGrp="1" noChangeArrowheads="1"/>
          </p:cNvSpPr>
          <p:nvPr>
            <p:ph type="title"/>
          </p:nvPr>
        </p:nvSpPr>
        <p:spPr>
          <a:xfrm>
            <a:off x="762000" y="457200"/>
            <a:ext cx="19812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dirty="0" smtClean="0"/>
              <a:t>Example 2</a:t>
            </a:r>
          </a:p>
        </p:txBody>
      </p:sp>
      <p:sp>
        <p:nvSpPr>
          <p:cNvPr id="45060" name="Rectangle 3"/>
          <p:cNvSpPr>
            <a:spLocks noGrp="1" noChangeArrowheads="1"/>
          </p:cNvSpPr>
          <p:nvPr>
            <p:ph type="body" idx="1"/>
          </p:nvPr>
        </p:nvSpPr>
        <p:spPr>
          <a:xfrm>
            <a:off x="762000" y="990600"/>
            <a:ext cx="7772400" cy="4570413"/>
          </a:xfrm>
        </p:spPr>
        <p:txBody>
          <a:bodyPr/>
          <a:lstStyle/>
          <a:p>
            <a:pPr eaLnBrk="1" hangingPunct="1">
              <a:lnSpc>
                <a:spcPct val="90000"/>
              </a:lnSpc>
              <a:buFont typeface="Wingdings" pitchFamily="2" charset="2"/>
              <a:buNone/>
            </a:pPr>
            <a:r>
              <a:rPr lang="en-US" dirty="0" smtClean="0"/>
              <a:t>   </a:t>
            </a:r>
            <a:r>
              <a:rPr lang="en-US" sz="2800" dirty="0" smtClean="0"/>
              <a:t> Allison sells cosmetics part-time from door-to-door. She is paid a monthly commission. She receives 11% of her first $900 in sales and 17% of the balance of her sales. Last month she sold $1,250 worth of cosmetics. How much commission did she earn last month?  </a:t>
            </a:r>
          </a:p>
        </p:txBody>
      </p:sp>
      <p:sp>
        <p:nvSpPr>
          <p:cNvPr id="5" name="TextBox 4"/>
          <p:cNvSpPr txBox="1"/>
          <p:nvPr/>
        </p:nvSpPr>
        <p:spPr>
          <a:xfrm>
            <a:off x="1371600" y="3124200"/>
            <a:ext cx="6934200" cy="2862322"/>
          </a:xfrm>
          <a:prstGeom prst="rect">
            <a:avLst/>
          </a:prstGeom>
          <a:noFill/>
        </p:spPr>
        <p:txBody>
          <a:bodyPr wrap="square" rtlCol="0">
            <a:spAutoFit/>
          </a:bodyPr>
          <a:lstStyle/>
          <a:p>
            <a:r>
              <a:rPr lang="en-US" dirty="0" smtClean="0">
                <a:solidFill>
                  <a:srgbClr val="660066"/>
                </a:solidFill>
                <a:latin typeface="Cambria Math" pitchFamily="18" charset="0"/>
                <a:ea typeface="Cambria Math" pitchFamily="18" charset="0"/>
              </a:rPr>
              <a:t>900(.11)=________</a:t>
            </a:r>
          </a:p>
          <a:p>
            <a:endParaRPr lang="en-US" dirty="0">
              <a:solidFill>
                <a:srgbClr val="660066"/>
              </a:solidFill>
              <a:latin typeface="Cambria Math" pitchFamily="18" charset="0"/>
              <a:ea typeface="Cambria Math" pitchFamily="18" charset="0"/>
            </a:endParaRPr>
          </a:p>
          <a:p>
            <a:r>
              <a:rPr lang="en-US" dirty="0" smtClean="0">
                <a:solidFill>
                  <a:srgbClr val="660066"/>
                </a:solidFill>
                <a:latin typeface="Cambria Math" pitchFamily="18" charset="0"/>
                <a:ea typeface="Cambria Math" pitchFamily="18" charset="0"/>
              </a:rPr>
              <a:t>(1250-900)(.17)= ________</a:t>
            </a:r>
          </a:p>
          <a:p>
            <a:endParaRPr lang="en-US" dirty="0">
              <a:solidFill>
                <a:srgbClr val="660066"/>
              </a:solidFill>
              <a:latin typeface="Cambria Math" pitchFamily="18" charset="0"/>
              <a:ea typeface="Cambria Math" pitchFamily="18" charset="0"/>
            </a:endParaRPr>
          </a:p>
          <a:p>
            <a:r>
              <a:rPr lang="en-US" dirty="0" smtClean="0">
                <a:solidFill>
                  <a:srgbClr val="660066"/>
                </a:solidFill>
                <a:latin typeface="Cambria Math" pitchFamily="18" charset="0"/>
                <a:ea typeface="Cambria Math" pitchFamily="18" charset="0"/>
              </a:rPr>
              <a:t>Total commission = _________________</a:t>
            </a:r>
            <a:endParaRPr lang="en-US" dirty="0">
              <a:solidFill>
                <a:srgbClr val="660066"/>
              </a:solidFill>
              <a:latin typeface="Cambria Math" pitchFamily="18" charset="0"/>
              <a:ea typeface="Cambria Math"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4" y="3581400"/>
            <a:ext cx="12954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p:cTn id="2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55247CC1-7AE2-49E7-804D-4EA4A6F6E991}" type="slidenum">
              <a:rPr lang="en-US">
                <a:solidFill>
                  <a:srgbClr val="107DBC"/>
                </a:solidFill>
              </a:rPr>
              <a:pPr>
                <a:defRPr/>
              </a:pPr>
              <a:t>43</a:t>
            </a:fld>
            <a:endParaRPr lang="en-US" dirty="0">
              <a:solidFill>
                <a:srgbClr val="107DBC"/>
              </a:solidFill>
            </a:endParaRPr>
          </a:p>
        </p:txBody>
      </p:sp>
      <p:sp>
        <p:nvSpPr>
          <p:cNvPr id="46083" name="Rectangle 2"/>
          <p:cNvSpPr>
            <a:spLocks noGrp="1" noChangeArrowheads="1"/>
          </p:cNvSpPr>
          <p:nvPr>
            <p:ph type="body" idx="1"/>
          </p:nvPr>
        </p:nvSpPr>
        <p:spPr>
          <a:xfrm>
            <a:off x="1143000" y="1066800"/>
            <a:ext cx="7086600" cy="3779838"/>
          </a:xfrm>
        </p:spPr>
        <p:txBody>
          <a:bodyPr/>
          <a:lstStyle/>
          <a:p>
            <a:pPr marL="0" indent="0" eaLnBrk="1" hangingPunct="1">
              <a:lnSpc>
                <a:spcPct val="90000"/>
              </a:lnSpc>
              <a:buFont typeface="Wingdings" pitchFamily="2" charset="2"/>
              <a:buNone/>
            </a:pPr>
            <a:r>
              <a:rPr lang="en-US" sz="2600" dirty="0" smtClean="0"/>
              <a:t>Arthur sells electronics on commission. He receives 7% of his first </a:t>
            </a:r>
            <a:r>
              <a:rPr lang="en-US" sz="2600" i="1" dirty="0" smtClean="0"/>
              <a:t>x</a:t>
            </a:r>
            <a:r>
              <a:rPr lang="en-US" sz="2600" dirty="0" smtClean="0"/>
              <a:t> dollars in sales and 10% of the balance of his sales. Last week he sold </a:t>
            </a:r>
            <a:r>
              <a:rPr lang="en-US" sz="2600" i="1" dirty="0" smtClean="0"/>
              <a:t>y</a:t>
            </a:r>
            <a:r>
              <a:rPr lang="en-US" sz="2600" dirty="0" smtClean="0"/>
              <a:t> dollars worth of electronics. Express the commission he earned last month algebraically.</a:t>
            </a:r>
            <a:r>
              <a:rPr lang="en-US" sz="2800" dirty="0" smtClean="0"/>
              <a:t>  </a:t>
            </a:r>
          </a:p>
        </p:txBody>
      </p:sp>
      <p:sp>
        <p:nvSpPr>
          <p:cNvPr id="46084"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dirty="0">
                <a:solidFill>
                  <a:schemeClr val="tx1"/>
                </a:solidFill>
                <a:latin typeface="Arial Narrow" pitchFamily="34" charset="0"/>
              </a:rPr>
              <a:t>CHECK </a:t>
            </a:r>
            <a:r>
              <a:rPr lang="en-US" sz="3000" dirty="0">
                <a:solidFill>
                  <a:schemeClr val="tx2"/>
                </a:solidFill>
                <a:latin typeface="Arial Narrow" pitchFamily="34" charset="0"/>
              </a:rPr>
              <a:t>YOUR UNDERSTANDING</a:t>
            </a:r>
          </a:p>
        </p:txBody>
      </p:sp>
      <p:pic>
        <p:nvPicPr>
          <p:cNvPr id="46085"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ultiply 5"/>
          <p:cNvSpPr/>
          <p:nvPr/>
        </p:nvSpPr>
        <p:spPr bwMode="auto">
          <a:xfrm>
            <a:off x="2019300" y="1981200"/>
            <a:ext cx="5181600" cy="4876800"/>
          </a:xfrm>
          <a:prstGeom prst="mathMultiply">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kumimoji="0" lang="en-US" sz="6600" b="0" i="0" u="none" strike="noStrike" cap="none" normalizeH="0" baseline="0" dirty="0" smtClean="0">
                <a:ln>
                  <a:noFill/>
                </a:ln>
                <a:solidFill>
                  <a:srgbClr val="F8F8F8"/>
                </a:solidFill>
                <a:effectLst/>
                <a:latin typeface="Cambria Math" pitchFamily="18" charset="0"/>
                <a:ea typeface="Cambria Math" pitchFamily="18" charset="0"/>
              </a:rPr>
              <a:t>Skip</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926F64A0-B46E-49E0-9E9F-6D3788D37907}" type="slidenum">
              <a:rPr lang="en-US">
                <a:solidFill>
                  <a:srgbClr val="107DBC"/>
                </a:solidFill>
              </a:rPr>
              <a:pPr>
                <a:defRPr/>
              </a:pPr>
              <a:t>44</a:t>
            </a:fld>
            <a:endParaRPr lang="en-US" dirty="0">
              <a:solidFill>
                <a:srgbClr val="107DBC"/>
              </a:solidFill>
            </a:endParaRPr>
          </a:p>
        </p:txBody>
      </p:sp>
      <p:sp>
        <p:nvSpPr>
          <p:cNvPr id="330754" name="Rectangle 2"/>
          <p:cNvSpPr>
            <a:spLocks noGrp="1" noChangeArrowheads="1"/>
          </p:cNvSpPr>
          <p:nvPr>
            <p:ph type="title"/>
          </p:nvPr>
        </p:nvSpPr>
        <p:spPr>
          <a:xfrm>
            <a:off x="6858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dirty="0" smtClean="0"/>
              <a:t>EXAMPLE 3</a:t>
            </a:r>
          </a:p>
        </p:txBody>
      </p:sp>
      <p:sp>
        <p:nvSpPr>
          <p:cNvPr id="47108" name="Rectangle 3"/>
          <p:cNvSpPr>
            <a:spLocks noGrp="1" noChangeArrowheads="1"/>
          </p:cNvSpPr>
          <p:nvPr>
            <p:ph type="body" idx="1"/>
          </p:nvPr>
        </p:nvSpPr>
        <p:spPr>
          <a:xfrm>
            <a:off x="762000" y="992188"/>
            <a:ext cx="7543800" cy="4570412"/>
          </a:xfrm>
        </p:spPr>
        <p:txBody>
          <a:bodyPr/>
          <a:lstStyle/>
          <a:p>
            <a:pPr indent="-285750" eaLnBrk="1" hangingPunct="1">
              <a:lnSpc>
                <a:spcPct val="90000"/>
              </a:lnSpc>
              <a:buFont typeface="Wingdings" pitchFamily="2" charset="2"/>
              <a:buNone/>
            </a:pPr>
            <a:r>
              <a:rPr lang="en-US" dirty="0" smtClean="0"/>
              <a:t>   </a:t>
            </a:r>
            <a:r>
              <a:rPr lang="en-US" sz="2800" dirty="0" smtClean="0"/>
              <a:t>Kate works in a dress factory that makes dresses for designer boutiques. She is paid a piecework rate of $85 per unit (piece) produced. Yesterday she made 3 dresses. How much did she earn?   </a:t>
            </a:r>
          </a:p>
        </p:txBody>
      </p:sp>
      <p:sp>
        <p:nvSpPr>
          <p:cNvPr id="5" name="TextBox 4"/>
          <p:cNvSpPr txBox="1"/>
          <p:nvPr/>
        </p:nvSpPr>
        <p:spPr>
          <a:xfrm>
            <a:off x="1371600" y="3124200"/>
            <a:ext cx="6934200" cy="1723549"/>
          </a:xfrm>
          <a:prstGeom prst="rect">
            <a:avLst/>
          </a:prstGeom>
          <a:noFill/>
        </p:spPr>
        <p:txBody>
          <a:bodyPr wrap="square" rtlCol="0">
            <a:spAutoFit/>
          </a:bodyPr>
          <a:lstStyle/>
          <a:p>
            <a:r>
              <a:rPr lang="en-US" dirty="0" smtClean="0">
                <a:solidFill>
                  <a:srgbClr val="660066"/>
                </a:solidFill>
                <a:latin typeface="Cambria Math" pitchFamily="18" charset="0"/>
                <a:ea typeface="Cambria Math" pitchFamily="18" charset="0"/>
              </a:rPr>
              <a:t>$85 per piece and Kate made 3</a:t>
            </a:r>
          </a:p>
          <a:p>
            <a:endParaRPr lang="en-US" dirty="0">
              <a:solidFill>
                <a:srgbClr val="660066"/>
              </a:solidFill>
              <a:latin typeface="Cambria Math" pitchFamily="18" charset="0"/>
              <a:ea typeface="Cambria Math" pitchFamily="18" charset="0"/>
            </a:endParaRPr>
          </a:p>
          <a:p>
            <a:r>
              <a:rPr lang="en-US" dirty="0" smtClean="0">
                <a:solidFill>
                  <a:srgbClr val="660066"/>
                </a:solidFill>
                <a:latin typeface="Cambria Math" pitchFamily="18" charset="0"/>
                <a:ea typeface="Cambria Math" pitchFamily="18" charset="0"/>
              </a:rPr>
              <a:t>Kate earned $____________</a:t>
            </a:r>
            <a:endParaRPr lang="en-US" dirty="0">
              <a:solidFill>
                <a:srgbClr val="660066"/>
              </a:solidFill>
              <a:latin typeface="Cambria Math" pitchFamily="18" charset="0"/>
              <a:ea typeface="Cambria Math"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4" y="3581400"/>
            <a:ext cx="12954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DCF906E4-4908-411D-AF82-7811E084B186}" type="slidenum">
              <a:rPr lang="en-US">
                <a:solidFill>
                  <a:srgbClr val="107DBC"/>
                </a:solidFill>
              </a:rPr>
              <a:pPr>
                <a:defRPr/>
              </a:pPr>
              <a:t>45</a:t>
            </a:fld>
            <a:endParaRPr lang="en-US" dirty="0">
              <a:solidFill>
                <a:srgbClr val="107DBC"/>
              </a:solidFill>
            </a:endParaRPr>
          </a:p>
        </p:txBody>
      </p:sp>
      <p:sp>
        <p:nvSpPr>
          <p:cNvPr id="48131" name="Rectangle 2"/>
          <p:cNvSpPr>
            <a:spLocks noGrp="1" noChangeArrowheads="1"/>
          </p:cNvSpPr>
          <p:nvPr>
            <p:ph type="body" idx="1"/>
          </p:nvPr>
        </p:nvSpPr>
        <p:spPr>
          <a:xfrm>
            <a:off x="1066800" y="1020763"/>
            <a:ext cx="6781800" cy="3779837"/>
          </a:xfrm>
        </p:spPr>
        <p:txBody>
          <a:bodyPr/>
          <a:lstStyle/>
          <a:p>
            <a:pPr marL="0" indent="0" eaLnBrk="1" hangingPunct="1">
              <a:lnSpc>
                <a:spcPct val="90000"/>
              </a:lnSpc>
              <a:buFont typeface="Wingdings" pitchFamily="2" charset="2"/>
              <a:buNone/>
            </a:pPr>
            <a:r>
              <a:rPr lang="en-US" sz="2800" dirty="0" smtClean="0"/>
              <a:t>Martin writes magazine articles. He is paid a rate of </a:t>
            </a:r>
            <a:r>
              <a:rPr lang="en-US" sz="2800" i="1" dirty="0" smtClean="0"/>
              <a:t>p</a:t>
            </a:r>
            <a:r>
              <a:rPr lang="en-US" sz="2800" dirty="0" smtClean="0"/>
              <a:t> dollars for each article he writes. Last year he wrote </a:t>
            </a:r>
            <a:r>
              <a:rPr lang="en-US" sz="2800" i="1" dirty="0" smtClean="0"/>
              <a:t>s</a:t>
            </a:r>
            <a:r>
              <a:rPr lang="en-US" sz="2800" dirty="0" smtClean="0"/>
              <a:t> articles. Express his total piecework earnings algebraically.  </a:t>
            </a:r>
          </a:p>
        </p:txBody>
      </p:sp>
      <p:sp>
        <p:nvSpPr>
          <p:cNvPr id="48132"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dirty="0">
                <a:solidFill>
                  <a:schemeClr val="tx1"/>
                </a:solidFill>
                <a:latin typeface="Arial Narrow" pitchFamily="34" charset="0"/>
              </a:rPr>
              <a:t>CHECK </a:t>
            </a:r>
            <a:r>
              <a:rPr lang="en-US" sz="3000" dirty="0">
                <a:solidFill>
                  <a:schemeClr val="tx2"/>
                </a:solidFill>
                <a:latin typeface="Arial Narrow" pitchFamily="34" charset="0"/>
              </a:rPr>
              <a:t>YOUR UNDERSTANDING</a:t>
            </a:r>
          </a:p>
        </p:txBody>
      </p:sp>
      <p:pic>
        <p:nvPicPr>
          <p:cNvPr id="48133"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ultiply 5"/>
          <p:cNvSpPr/>
          <p:nvPr/>
        </p:nvSpPr>
        <p:spPr bwMode="auto">
          <a:xfrm>
            <a:off x="2019300" y="1981200"/>
            <a:ext cx="5181600" cy="4876800"/>
          </a:xfrm>
          <a:prstGeom prst="mathMultiply">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kumimoji="0" lang="en-US" sz="6600" b="0" i="0" u="none" strike="noStrike" cap="none" normalizeH="0" baseline="0" dirty="0" smtClean="0">
                <a:ln>
                  <a:noFill/>
                </a:ln>
                <a:solidFill>
                  <a:srgbClr val="F8F8F8"/>
                </a:solidFill>
                <a:effectLst/>
                <a:latin typeface="Cambria Math" pitchFamily="18" charset="0"/>
                <a:ea typeface="Cambria Math" pitchFamily="18" charset="0"/>
              </a:rPr>
              <a:t>Skip</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D37D26F7-1192-42F0-8E12-DC778B72BE4F}" type="slidenum">
              <a:rPr lang="en-US">
                <a:solidFill>
                  <a:srgbClr val="107DBC"/>
                </a:solidFill>
              </a:rPr>
              <a:pPr>
                <a:defRPr/>
              </a:pPr>
              <a:t>46</a:t>
            </a:fld>
            <a:endParaRPr lang="en-US" dirty="0">
              <a:solidFill>
                <a:srgbClr val="107DBC"/>
              </a:solidFill>
            </a:endParaRPr>
          </a:p>
        </p:txBody>
      </p:sp>
      <p:sp>
        <p:nvSpPr>
          <p:cNvPr id="332802" name="Rectangle 2"/>
          <p:cNvSpPr>
            <a:spLocks noGrp="1" noChangeArrowheads="1"/>
          </p:cNvSpPr>
          <p:nvPr>
            <p:ph type="title"/>
          </p:nvPr>
        </p:nvSpPr>
        <p:spPr>
          <a:xfrm>
            <a:off x="6858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dirty="0" smtClean="0"/>
              <a:t>EXAMPLE 4</a:t>
            </a:r>
          </a:p>
        </p:txBody>
      </p:sp>
      <p:sp>
        <p:nvSpPr>
          <p:cNvPr id="49156" name="Rectangle 3"/>
          <p:cNvSpPr>
            <a:spLocks noGrp="1" noChangeArrowheads="1"/>
          </p:cNvSpPr>
          <p:nvPr>
            <p:ph type="body" idx="1"/>
          </p:nvPr>
        </p:nvSpPr>
        <p:spPr>
          <a:xfrm>
            <a:off x="762000" y="990600"/>
            <a:ext cx="7924800" cy="4570413"/>
          </a:xfrm>
        </p:spPr>
        <p:txBody>
          <a:bodyPr/>
          <a:lstStyle/>
          <a:p>
            <a:pPr indent="-285750" eaLnBrk="1" hangingPunct="1">
              <a:lnSpc>
                <a:spcPct val="90000"/>
              </a:lnSpc>
              <a:buFont typeface="Wingdings" pitchFamily="2" charset="2"/>
              <a:buNone/>
            </a:pPr>
            <a:r>
              <a:rPr lang="en-US" dirty="0" smtClean="0"/>
              <a:t>   </a:t>
            </a:r>
            <a:r>
              <a:rPr lang="en-US" sz="2600" dirty="0" smtClean="0"/>
              <a:t>Tony picks strawberries and gets paid at a piecework rate of 45 cents per container for the first 200 containers picked. He receives 65 cents per container for every container over 200 that he picks. Last week, Tony picked 270 containers. How much did he earn?   </a:t>
            </a:r>
          </a:p>
        </p:txBody>
      </p:sp>
      <p:sp>
        <p:nvSpPr>
          <p:cNvPr id="9" name="TextBox 8"/>
          <p:cNvSpPr txBox="1"/>
          <p:nvPr/>
        </p:nvSpPr>
        <p:spPr>
          <a:xfrm>
            <a:off x="1371600" y="3124200"/>
            <a:ext cx="6934200" cy="2862322"/>
          </a:xfrm>
          <a:prstGeom prst="rect">
            <a:avLst/>
          </a:prstGeom>
          <a:noFill/>
        </p:spPr>
        <p:txBody>
          <a:bodyPr wrap="square" rtlCol="0">
            <a:spAutoFit/>
          </a:bodyPr>
          <a:lstStyle/>
          <a:p>
            <a:r>
              <a:rPr lang="en-US" dirty="0" smtClean="0">
                <a:solidFill>
                  <a:srgbClr val="660066"/>
                </a:solidFill>
                <a:latin typeface="Cambria Math" pitchFamily="18" charset="0"/>
                <a:ea typeface="Cambria Math" pitchFamily="18" charset="0"/>
              </a:rPr>
              <a:t>200($0.45)=________</a:t>
            </a:r>
          </a:p>
          <a:p>
            <a:endParaRPr lang="en-US" dirty="0">
              <a:solidFill>
                <a:srgbClr val="660066"/>
              </a:solidFill>
              <a:latin typeface="Cambria Math" pitchFamily="18" charset="0"/>
              <a:ea typeface="Cambria Math" pitchFamily="18" charset="0"/>
            </a:endParaRPr>
          </a:p>
          <a:p>
            <a:r>
              <a:rPr lang="en-US" dirty="0" smtClean="0">
                <a:solidFill>
                  <a:srgbClr val="660066"/>
                </a:solidFill>
                <a:latin typeface="Cambria Math" pitchFamily="18" charset="0"/>
                <a:ea typeface="Cambria Math" pitchFamily="18" charset="0"/>
              </a:rPr>
              <a:t>(270-200)(.65)= ________</a:t>
            </a:r>
          </a:p>
          <a:p>
            <a:endParaRPr lang="en-US" dirty="0">
              <a:solidFill>
                <a:srgbClr val="660066"/>
              </a:solidFill>
              <a:latin typeface="Cambria Math" pitchFamily="18" charset="0"/>
              <a:ea typeface="Cambria Math" pitchFamily="18" charset="0"/>
            </a:endParaRPr>
          </a:p>
          <a:p>
            <a:r>
              <a:rPr lang="en-US" dirty="0" smtClean="0">
                <a:solidFill>
                  <a:srgbClr val="660066"/>
                </a:solidFill>
                <a:latin typeface="Cambria Math" pitchFamily="18" charset="0"/>
                <a:ea typeface="Cambria Math" pitchFamily="18" charset="0"/>
              </a:rPr>
              <a:t>Tony earned $________</a:t>
            </a:r>
            <a:endParaRPr lang="en-US" dirty="0">
              <a:solidFill>
                <a:srgbClr val="660066"/>
              </a:solidFill>
              <a:latin typeface="Cambria Math" pitchFamily="18" charset="0"/>
              <a:ea typeface="Cambria Math" pitchFamily="18"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4" y="3581400"/>
            <a:ext cx="12954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 calcmode="lin" valueType="num">
                                      <p:cBhvr>
                                        <p:cTn id="14"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p:cTn id="21"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0-#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03CFC477-3E73-4BD9-BC86-371C868D3CED}" type="slidenum">
              <a:rPr lang="en-US">
                <a:solidFill>
                  <a:srgbClr val="107DBC"/>
                </a:solidFill>
              </a:rPr>
              <a:pPr>
                <a:defRPr/>
              </a:pPr>
              <a:t>47</a:t>
            </a:fld>
            <a:endParaRPr lang="en-US" dirty="0">
              <a:solidFill>
                <a:srgbClr val="107DBC"/>
              </a:solidFill>
            </a:endParaRPr>
          </a:p>
        </p:txBody>
      </p:sp>
      <p:sp>
        <p:nvSpPr>
          <p:cNvPr id="50179"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dirty="0" smtClean="0"/>
              <a:t>Brianna picks tomatoes on a local farm. She receives 11 cents per crate. Last week, her total piecework earnings was </a:t>
            </a:r>
            <a:r>
              <a:rPr lang="en-US" sz="2800" i="1" dirty="0" smtClean="0"/>
              <a:t>x</a:t>
            </a:r>
            <a:r>
              <a:rPr lang="en-US" sz="2800" dirty="0" smtClean="0"/>
              <a:t> dollars. Express the number of crates she picked algebraically.  </a:t>
            </a:r>
          </a:p>
        </p:txBody>
      </p:sp>
      <p:sp>
        <p:nvSpPr>
          <p:cNvPr id="50180"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dirty="0">
                <a:solidFill>
                  <a:schemeClr val="tx1"/>
                </a:solidFill>
                <a:latin typeface="Arial Narrow" pitchFamily="34" charset="0"/>
              </a:rPr>
              <a:t>CHECK </a:t>
            </a:r>
            <a:r>
              <a:rPr lang="en-US" sz="3000" dirty="0">
                <a:solidFill>
                  <a:schemeClr val="tx2"/>
                </a:solidFill>
                <a:latin typeface="Arial Narrow" pitchFamily="34" charset="0"/>
              </a:rPr>
              <a:t>YOUR UNDERSTANDING</a:t>
            </a:r>
          </a:p>
        </p:txBody>
      </p:sp>
      <p:pic>
        <p:nvPicPr>
          <p:cNvPr id="50181"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ultiply 5"/>
          <p:cNvSpPr/>
          <p:nvPr/>
        </p:nvSpPr>
        <p:spPr bwMode="auto">
          <a:xfrm>
            <a:off x="2019300" y="1981200"/>
            <a:ext cx="5181600" cy="4876800"/>
          </a:xfrm>
          <a:prstGeom prst="mathMultiply">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kumimoji="0" lang="en-US" sz="6600" b="0" i="0" u="none" strike="noStrike" cap="none" normalizeH="0" baseline="0" dirty="0" smtClean="0">
                <a:ln>
                  <a:noFill/>
                </a:ln>
                <a:solidFill>
                  <a:srgbClr val="F8F8F8"/>
                </a:solidFill>
                <a:effectLst/>
                <a:latin typeface="Cambria Math" pitchFamily="18" charset="0"/>
                <a:ea typeface="Cambria Math" pitchFamily="18" charset="0"/>
              </a:rPr>
              <a:t>Skip</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327485D3-D1CF-44A2-82EA-4EFD9B1E40B7}" type="slidenum">
              <a:rPr lang="en-US">
                <a:solidFill>
                  <a:srgbClr val="107DBC"/>
                </a:solidFill>
              </a:rPr>
              <a:pPr>
                <a:defRPr/>
              </a:pPr>
              <a:t>48</a:t>
            </a:fld>
            <a:endParaRPr lang="en-US" dirty="0">
              <a:solidFill>
                <a:srgbClr val="107DBC"/>
              </a:solidFill>
            </a:endParaRPr>
          </a:p>
        </p:txBody>
      </p:sp>
      <p:sp>
        <p:nvSpPr>
          <p:cNvPr id="334850" name="Rectangle 2"/>
          <p:cNvSpPr>
            <a:spLocks noGrp="1" noChangeArrowheads="1"/>
          </p:cNvSpPr>
          <p:nvPr>
            <p:ph type="title"/>
          </p:nvPr>
        </p:nvSpPr>
        <p:spPr>
          <a:xfrm>
            <a:off x="6858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dirty="0" smtClean="0"/>
              <a:t>EXAMPLE 5</a:t>
            </a:r>
          </a:p>
        </p:txBody>
      </p:sp>
      <p:sp>
        <p:nvSpPr>
          <p:cNvPr id="51204" name="Rectangle 3"/>
          <p:cNvSpPr>
            <a:spLocks noGrp="1" noChangeArrowheads="1"/>
          </p:cNvSpPr>
          <p:nvPr>
            <p:ph type="body" idx="1"/>
          </p:nvPr>
        </p:nvSpPr>
        <p:spPr>
          <a:xfrm>
            <a:off x="762000" y="992188"/>
            <a:ext cx="7772400" cy="4570412"/>
          </a:xfrm>
        </p:spPr>
        <p:txBody>
          <a:bodyPr/>
          <a:lstStyle/>
          <a:p>
            <a:pPr indent="-285750" eaLnBrk="1" hangingPunct="1">
              <a:lnSpc>
                <a:spcPct val="90000"/>
              </a:lnSpc>
              <a:buFont typeface="Wingdings" pitchFamily="2" charset="2"/>
              <a:buNone/>
            </a:pPr>
            <a:r>
              <a:rPr lang="en-US" dirty="0" smtClean="0"/>
              <a:t>   </a:t>
            </a:r>
            <a:r>
              <a:rPr lang="en-US" sz="2800" dirty="0" smtClean="0"/>
              <a:t>Glassman Chevrolet pays commission to its car salespeople. They are paid a percent of the profit the dealership makes on the car, not on the selling price of the car. </a:t>
            </a:r>
          </a:p>
          <a:p>
            <a:pPr indent="-285750" eaLnBrk="1" hangingPunct="1">
              <a:lnSpc>
                <a:spcPct val="90000"/>
              </a:lnSpc>
              <a:buFont typeface="Wingdings" pitchFamily="2" charset="2"/>
              <a:buNone/>
            </a:pPr>
            <a:r>
              <a:rPr lang="en-US" sz="2800" dirty="0" smtClean="0"/>
              <a:t>	If the profit is under $750, the commission rate is 20%. </a:t>
            </a:r>
          </a:p>
          <a:p>
            <a:pPr indent="-285750" eaLnBrk="1" hangingPunct="1">
              <a:lnSpc>
                <a:spcPct val="90000"/>
              </a:lnSpc>
              <a:buFont typeface="Wingdings" pitchFamily="2" charset="2"/>
              <a:buNone/>
            </a:pPr>
            <a:r>
              <a:rPr lang="en-US" sz="2800" dirty="0" smtClean="0"/>
              <a:t>	If the profit is at least $750 and less than or equal to $1,000, the commission rate is 22% of the profit.</a:t>
            </a:r>
          </a:p>
          <a:p>
            <a:pPr indent="-285750" eaLnBrk="1" hangingPunct="1">
              <a:lnSpc>
                <a:spcPct val="90000"/>
              </a:lnSpc>
              <a:buFont typeface="Wingdings" pitchFamily="2" charset="2"/>
              <a:buNone/>
            </a:pPr>
            <a:r>
              <a:rPr lang="en-US" sz="2800" dirty="0" smtClean="0"/>
              <a:t> 	If the profit is above $1,000,the rate is 25% of the profit.</a:t>
            </a:r>
          </a:p>
          <a:p>
            <a:pPr indent="-285750" eaLnBrk="1" hangingPunct="1">
              <a:lnSpc>
                <a:spcPct val="90000"/>
              </a:lnSpc>
              <a:buFont typeface="Wingdings" pitchFamily="2" charset="2"/>
              <a:buNone/>
            </a:pPr>
            <a:r>
              <a:rPr lang="en-US" sz="2800" dirty="0" smtClean="0"/>
              <a:t>	If </a:t>
            </a:r>
            <a:r>
              <a:rPr lang="en-US" sz="2800" i="1" dirty="0" smtClean="0"/>
              <a:t>x</a:t>
            </a:r>
            <a:r>
              <a:rPr lang="en-US" sz="2800" dirty="0" smtClean="0"/>
              <a:t> represents the profit, express the commission </a:t>
            </a:r>
            <a:r>
              <a:rPr lang="en-US" sz="2800" i="1" dirty="0" smtClean="0"/>
              <a:t>c(x)</a:t>
            </a:r>
            <a:r>
              <a:rPr lang="en-US" sz="2800" dirty="0" smtClean="0"/>
              <a:t> as a piecewise function.   </a:t>
            </a:r>
          </a:p>
        </p:txBody>
      </p:sp>
      <p:sp>
        <p:nvSpPr>
          <p:cNvPr id="5" name="Rounded Rectangle 4"/>
          <p:cNvSpPr/>
          <p:nvPr/>
        </p:nvSpPr>
        <p:spPr bwMode="auto">
          <a:xfrm>
            <a:off x="1143000" y="2667000"/>
            <a:ext cx="7162800" cy="457200"/>
          </a:xfrm>
          <a:prstGeom prst="roundRect">
            <a:avLst/>
          </a:prstGeom>
          <a:noFill/>
          <a:ln w="38100" cap="flat" cmpd="sng" algn="ctr">
            <a:solidFill>
              <a:srgbClr val="660066"/>
            </a:solidFill>
            <a:prstDash val="solid"/>
            <a:round/>
            <a:headEnd type="none" w="med" len="med"/>
            <a:tailEnd type="none" w="med" len="med"/>
          </a:ln>
          <a:effectLst/>
          <a:extLst>
            <a:ext uri="{909E8E84-426E-40DD-AFC4-6F175D3DCCD1}">
              <a14:hiddenFill xmlns:a14="http://schemas.microsoft.com/office/drawing/2010/main">
                <a:solidFill>
                  <a:srgbClr val="3C518C"/>
                </a:solidFill>
              </a14:hiddenFill>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600"/>
              </a:spcBef>
              <a:spcAft>
                <a:spcPct val="0"/>
              </a:spcAft>
              <a:buClrTx/>
              <a:buSzTx/>
              <a:buFontTx/>
              <a:buNone/>
              <a:tabLst/>
            </a:pPr>
            <a:endParaRPr kumimoji="0" lang="en-US" sz="3200" b="1" i="0" u="none" strike="noStrike" cap="none" normalizeH="0" baseline="0" dirty="0" smtClean="0">
              <a:ln>
                <a:noFill/>
              </a:ln>
              <a:solidFill>
                <a:srgbClr val="F7FAFB"/>
              </a:solidFill>
              <a:effectLst>
                <a:outerShdw blurRad="38100" dist="38100" dir="2700000" algn="tl">
                  <a:srgbClr val="000000">
                    <a:alpha val="43137"/>
                  </a:srgbClr>
                </a:outerShdw>
              </a:effectLst>
              <a:latin typeface="Arial" charset="0"/>
            </a:endParaRPr>
          </a:p>
        </p:txBody>
      </p:sp>
      <p:sp>
        <p:nvSpPr>
          <p:cNvPr id="10" name="Rounded Rectangle 9"/>
          <p:cNvSpPr/>
          <p:nvPr/>
        </p:nvSpPr>
        <p:spPr bwMode="auto">
          <a:xfrm>
            <a:off x="1130710" y="3146322"/>
            <a:ext cx="7162800" cy="816077"/>
          </a:xfrm>
          <a:prstGeom prst="roundRect">
            <a:avLst/>
          </a:prstGeom>
          <a:noFill/>
          <a:ln w="381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rgbClr val="3C518C"/>
                </a:solidFill>
              </a14:hiddenFill>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600"/>
              </a:spcBef>
              <a:spcAft>
                <a:spcPct val="0"/>
              </a:spcAft>
              <a:buClrTx/>
              <a:buSzTx/>
              <a:buFontTx/>
              <a:buNone/>
              <a:tabLst/>
            </a:pPr>
            <a:endParaRPr kumimoji="0" lang="en-US" sz="3200" b="1" i="0" u="none" strike="noStrike" cap="none" normalizeH="0" baseline="0" dirty="0" smtClean="0">
              <a:ln>
                <a:noFill/>
              </a:ln>
              <a:solidFill>
                <a:srgbClr val="F7FAFB"/>
              </a:solidFill>
              <a:effectLst>
                <a:outerShdw blurRad="38100" dist="38100" dir="2700000" algn="tl">
                  <a:srgbClr val="000000">
                    <a:alpha val="43137"/>
                  </a:srgbClr>
                </a:outerShdw>
              </a:effectLst>
              <a:latin typeface="Arial" charset="0"/>
            </a:endParaRPr>
          </a:p>
        </p:txBody>
      </p:sp>
      <p:sp>
        <p:nvSpPr>
          <p:cNvPr id="11" name="Rounded Rectangle 10"/>
          <p:cNvSpPr/>
          <p:nvPr/>
        </p:nvSpPr>
        <p:spPr bwMode="auto">
          <a:xfrm>
            <a:off x="1143000" y="3962399"/>
            <a:ext cx="7162800" cy="533401"/>
          </a:xfrm>
          <a:prstGeom prst="roundRect">
            <a:avLst/>
          </a:prstGeom>
          <a:noFill/>
          <a:ln w="38100" cap="flat" cmpd="sng" algn="ctr">
            <a:solidFill>
              <a:srgbClr val="CC0099"/>
            </a:solidFill>
            <a:prstDash val="solid"/>
            <a:round/>
            <a:headEnd type="none" w="med" len="med"/>
            <a:tailEnd type="none" w="med" len="med"/>
          </a:ln>
          <a:effectLst/>
          <a:extLst>
            <a:ext uri="{909E8E84-426E-40DD-AFC4-6F175D3DCCD1}">
              <a14:hiddenFill xmlns:a14="http://schemas.microsoft.com/office/drawing/2010/main">
                <a:solidFill>
                  <a:srgbClr val="3C518C"/>
                </a:solidFill>
              </a14:hiddenFill>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600"/>
              </a:spcBef>
              <a:spcAft>
                <a:spcPct val="0"/>
              </a:spcAft>
              <a:buClrTx/>
              <a:buSzTx/>
              <a:buFontTx/>
              <a:buNone/>
              <a:tabLst/>
            </a:pPr>
            <a:endParaRPr kumimoji="0" lang="en-US" sz="3200" b="1" i="0" u="none" strike="noStrike" cap="none" normalizeH="0" baseline="0" dirty="0" smtClean="0">
              <a:ln>
                <a:noFill/>
              </a:ln>
              <a:solidFill>
                <a:srgbClr val="F7FAFB"/>
              </a:solidFill>
              <a:effectLst>
                <a:outerShdw blurRad="38100" dist="38100" dir="2700000" algn="tl">
                  <a:srgbClr val="000000">
                    <a:alpha val="43137"/>
                  </a:srgbClr>
                </a:outerShdw>
              </a:effectLst>
              <a:latin typeface="Arial" charset="0"/>
            </a:endParaRPr>
          </a:p>
        </p:txBody>
      </p:sp>
      <mc:AlternateContent xmlns:mc="http://schemas.openxmlformats.org/markup-compatibility/2006" xmlns:a14="http://schemas.microsoft.com/office/drawing/2010/main">
        <mc:Choice Requires="a14">
          <p:sp>
            <p:nvSpPr>
              <p:cNvPr id="6" name="TextBox 5"/>
              <p:cNvSpPr txBox="1"/>
              <p:nvPr/>
            </p:nvSpPr>
            <p:spPr>
              <a:xfrm>
                <a:off x="1170039" y="5147187"/>
                <a:ext cx="7848600" cy="1244187"/>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r>
                        <a:rPr lang="en-US" sz="2800" b="1" i="1" smtClean="0">
                          <a:solidFill>
                            <a:schemeClr val="accent6"/>
                          </a:solidFill>
                          <a:latin typeface="Cambria Math"/>
                        </a:rPr>
                        <m:t>𝒄</m:t>
                      </m:r>
                      <m:d>
                        <m:dPr>
                          <m:ctrlPr>
                            <a:rPr lang="en-US" sz="2800" b="1" i="1" smtClean="0">
                              <a:solidFill>
                                <a:schemeClr val="accent6"/>
                              </a:solidFill>
                              <a:latin typeface="Cambria Math"/>
                            </a:rPr>
                          </m:ctrlPr>
                        </m:dPr>
                        <m:e>
                          <m:r>
                            <a:rPr lang="en-US" sz="2800" b="1" i="1" smtClean="0">
                              <a:solidFill>
                                <a:schemeClr val="accent6"/>
                              </a:solidFill>
                              <a:latin typeface="Cambria Math"/>
                            </a:rPr>
                            <m:t>𝒙</m:t>
                          </m:r>
                        </m:e>
                      </m:d>
                      <m:r>
                        <a:rPr lang="en-US" sz="2800" b="1" i="1" smtClean="0">
                          <a:solidFill>
                            <a:schemeClr val="accent6"/>
                          </a:solidFill>
                          <a:latin typeface="Cambria Math"/>
                        </a:rPr>
                        <m:t>=</m:t>
                      </m:r>
                      <m:d>
                        <m:dPr>
                          <m:begChr m:val="{"/>
                          <m:endChr m:val=""/>
                          <m:ctrlPr>
                            <a:rPr lang="en-US" sz="2800" b="1" i="1" smtClean="0">
                              <a:solidFill>
                                <a:schemeClr val="accent6"/>
                              </a:solidFill>
                              <a:latin typeface="Cambria Math"/>
                            </a:rPr>
                          </m:ctrlPr>
                        </m:dPr>
                        <m:e>
                          <m:eqArr>
                            <m:eqArrPr>
                              <m:ctrlPr>
                                <a:rPr lang="en-US" sz="2800" i="1">
                                  <a:solidFill>
                                    <a:srgbClr val="660066"/>
                                  </a:solidFill>
                                  <a:latin typeface="Cambria Math"/>
                                </a:rPr>
                              </m:ctrlPr>
                            </m:eqArrPr>
                            <m:e>
                              <m:r>
                                <m:rPr>
                                  <m:brk m:alnAt="7"/>
                                </m:rPr>
                                <a:rPr lang="en-US" sz="2800" i="1">
                                  <a:solidFill>
                                    <a:srgbClr val="660066"/>
                                  </a:solidFill>
                                  <a:latin typeface="Cambria Math"/>
                                </a:rPr>
                                <m:t>.</m:t>
                              </m:r>
                              <m:r>
                                <a:rPr lang="en-US" sz="2800" i="1">
                                  <a:solidFill>
                                    <a:srgbClr val="660066"/>
                                  </a:solidFill>
                                  <a:latin typeface="Cambria Math"/>
                                </a:rPr>
                                <m:t>𝟐𝟎</m:t>
                              </m:r>
                              <m:r>
                                <a:rPr lang="en-US" sz="2800" i="1">
                                  <a:solidFill>
                                    <a:srgbClr val="660066"/>
                                  </a:solidFill>
                                  <a:latin typeface="Cambria Math"/>
                                </a:rPr>
                                <m:t>𝒙</m:t>
                              </m:r>
                              <m:r>
                                <a:rPr lang="en-US" sz="2800" b="1" i="1" smtClean="0">
                                  <a:solidFill>
                                    <a:srgbClr val="660066"/>
                                  </a:solidFill>
                                  <a:latin typeface="Cambria Math"/>
                                </a:rPr>
                                <m:t>                   </m:t>
                              </m:r>
                              <m:r>
                                <a:rPr lang="en-US" sz="2800">
                                  <a:solidFill>
                                    <a:srgbClr val="660066"/>
                                  </a:solidFill>
                                  <a:latin typeface="Cambria Math"/>
                                </a:rPr>
                                <m:t>𝐰𝐡𝐞𝐧</m:t>
                              </m:r>
                              <m:r>
                                <m:rPr>
                                  <m:brk m:alnAt="7"/>
                                </m:rPr>
                                <a:rPr lang="en-US" sz="2800" i="1">
                                  <a:solidFill>
                                    <a:srgbClr val="660066"/>
                                  </a:solidFill>
                                  <a:latin typeface="Cambria Math"/>
                                </a:rPr>
                                <m:t> </m:t>
                              </m:r>
                              <m:r>
                                <a:rPr lang="en-US" sz="2800" i="1">
                                  <a:solidFill>
                                    <a:srgbClr val="660066"/>
                                  </a:solidFill>
                                  <a:latin typeface="Cambria Math"/>
                                </a:rPr>
                                <m:t>𝟎</m:t>
                              </m:r>
                              <m:r>
                                <a:rPr lang="en-US" sz="2800" i="1">
                                  <a:solidFill>
                                    <a:srgbClr val="660066"/>
                                  </a:solidFill>
                                  <a:latin typeface="Cambria Math"/>
                                  <a:ea typeface="Cambria Math"/>
                                </a:rPr>
                                <m:t>≤</m:t>
                              </m:r>
                              <m:r>
                                <a:rPr lang="en-US" sz="2800" i="1">
                                  <a:solidFill>
                                    <a:srgbClr val="660066"/>
                                  </a:solidFill>
                                  <a:latin typeface="Cambria Math"/>
                                  <a:ea typeface="Cambria Math"/>
                                </a:rPr>
                                <m:t>𝒙</m:t>
                              </m:r>
                              <m:r>
                                <a:rPr lang="en-US" sz="2800" i="1">
                                  <a:solidFill>
                                    <a:srgbClr val="660066"/>
                                  </a:solidFill>
                                  <a:latin typeface="Cambria Math"/>
                                  <a:ea typeface="Cambria Math"/>
                                </a:rPr>
                                <m:t>&lt;</m:t>
                              </m:r>
                              <m:r>
                                <a:rPr lang="en-US" sz="2800" i="1">
                                  <a:solidFill>
                                    <a:srgbClr val="660066"/>
                                  </a:solidFill>
                                  <a:latin typeface="Cambria Math"/>
                                  <a:ea typeface="Cambria Math"/>
                                </a:rPr>
                                <m:t>𝟕𝟓𝟎</m:t>
                              </m:r>
                            </m:e>
                            <m:e>
                              <m:r>
                                <m:rPr>
                                  <m:brk m:alnAt="7"/>
                                </m:rPr>
                                <a:rPr lang="en-US" sz="2800" i="1">
                                  <a:solidFill>
                                    <a:srgbClr val="0070C0"/>
                                  </a:solidFill>
                                  <a:latin typeface="Cambria Math"/>
                                </a:rPr>
                                <m:t>.</m:t>
                              </m:r>
                              <m:r>
                                <a:rPr lang="en-US" sz="2800" i="1">
                                  <a:solidFill>
                                    <a:srgbClr val="0070C0"/>
                                  </a:solidFill>
                                  <a:latin typeface="Cambria Math"/>
                                </a:rPr>
                                <m:t>𝟐𝟐</m:t>
                              </m:r>
                              <m:r>
                                <a:rPr lang="en-US" sz="2800" i="1">
                                  <a:solidFill>
                                    <a:srgbClr val="0070C0"/>
                                  </a:solidFill>
                                  <a:latin typeface="Cambria Math"/>
                                </a:rPr>
                                <m:t>𝒙</m:t>
                              </m:r>
                              <m:r>
                                <a:rPr lang="en-US" sz="2800" b="1" i="0" smtClean="0">
                                  <a:solidFill>
                                    <a:srgbClr val="0070C0"/>
                                  </a:solidFill>
                                  <a:latin typeface="Cambria Math"/>
                                </a:rPr>
                                <m:t>          </m:t>
                              </m:r>
                              <m:r>
                                <m:rPr>
                                  <m:brk m:alnAt="7"/>
                                </m:rPr>
                                <a:rPr lang="en-US" sz="2800">
                                  <a:solidFill>
                                    <a:srgbClr val="0070C0"/>
                                  </a:solidFill>
                                  <a:latin typeface="Cambria Math"/>
                                </a:rPr>
                                <m:t>𝐰</m:t>
                              </m:r>
                              <m:r>
                                <a:rPr lang="en-US" sz="2800">
                                  <a:solidFill>
                                    <a:srgbClr val="0070C0"/>
                                  </a:solidFill>
                                  <a:latin typeface="Cambria Math"/>
                                </a:rPr>
                                <m:t>𝐡𝐞𝐧</m:t>
                              </m:r>
                              <m:r>
                                <m:rPr>
                                  <m:brk m:alnAt="7"/>
                                </m:rPr>
                                <a:rPr lang="en-US" sz="2800" i="1">
                                  <a:solidFill>
                                    <a:srgbClr val="0070C0"/>
                                  </a:solidFill>
                                  <a:latin typeface="Cambria Math"/>
                                </a:rPr>
                                <m:t> </m:t>
                              </m:r>
                              <m:r>
                                <a:rPr lang="en-US" sz="2800" i="1">
                                  <a:solidFill>
                                    <a:srgbClr val="0070C0"/>
                                  </a:solidFill>
                                  <a:latin typeface="Cambria Math"/>
                                </a:rPr>
                                <m:t>𝟕𝟓𝟎</m:t>
                              </m:r>
                              <m:r>
                                <a:rPr lang="en-US" sz="2800" i="1">
                                  <a:solidFill>
                                    <a:srgbClr val="0070C0"/>
                                  </a:solidFill>
                                  <a:latin typeface="Cambria Math"/>
                                  <a:ea typeface="Cambria Math"/>
                                </a:rPr>
                                <m:t>≤</m:t>
                              </m:r>
                              <m:r>
                                <a:rPr lang="en-US" sz="2800" i="1">
                                  <a:solidFill>
                                    <a:srgbClr val="0070C0"/>
                                  </a:solidFill>
                                  <a:latin typeface="Cambria Math"/>
                                  <a:ea typeface="Cambria Math"/>
                                </a:rPr>
                                <m:t>𝒙</m:t>
                              </m:r>
                              <m:r>
                                <a:rPr lang="en-US" sz="2800" i="1">
                                  <a:solidFill>
                                    <a:srgbClr val="0070C0"/>
                                  </a:solidFill>
                                  <a:latin typeface="Cambria Math"/>
                                  <a:ea typeface="Cambria Math"/>
                                </a:rPr>
                                <m:t>≤</m:t>
                              </m:r>
                              <m:r>
                                <a:rPr lang="en-US" sz="2800" i="1">
                                  <a:solidFill>
                                    <a:srgbClr val="0070C0"/>
                                  </a:solidFill>
                                  <a:latin typeface="Cambria Math"/>
                                  <a:ea typeface="Cambria Math"/>
                                </a:rPr>
                                <m:t>𝟏𝟎𝟎𝟎</m:t>
                              </m:r>
                              <m:r>
                                <m:rPr>
                                  <m:nor/>
                                </m:rPr>
                                <a:rPr lang="en-US" sz="2800" dirty="0"/>
                                <m:t> </m:t>
                              </m:r>
                            </m:e>
                            <m:e>
                              <m:r>
                                <m:rPr>
                                  <m:brk m:alnAt="7"/>
                                </m:rPr>
                                <a:rPr lang="en-US" sz="2800" i="1">
                                  <a:solidFill>
                                    <a:srgbClr val="CC0099"/>
                                  </a:solidFill>
                                  <a:latin typeface="Cambria Math"/>
                                </a:rPr>
                                <m:t>.</m:t>
                              </m:r>
                              <m:r>
                                <a:rPr lang="en-US" sz="2800" i="1">
                                  <a:solidFill>
                                    <a:srgbClr val="CC0099"/>
                                  </a:solidFill>
                                  <a:latin typeface="Cambria Math"/>
                                </a:rPr>
                                <m:t>𝟐𝟓</m:t>
                              </m:r>
                              <m:r>
                                <a:rPr lang="en-US" sz="2800" i="1">
                                  <a:solidFill>
                                    <a:srgbClr val="CC0099"/>
                                  </a:solidFill>
                                  <a:latin typeface="Cambria Math"/>
                                </a:rPr>
                                <m:t>𝒙</m:t>
                              </m:r>
                              <m:r>
                                <a:rPr lang="en-US" sz="2800" b="1" i="1" smtClean="0">
                                  <a:solidFill>
                                    <a:srgbClr val="CC0099"/>
                                  </a:solidFill>
                                  <a:latin typeface="Cambria Math"/>
                                </a:rPr>
                                <m:t>   </m:t>
                              </m:r>
                              <m:r>
                                <a:rPr lang="en-US" sz="2800" i="1">
                                  <a:solidFill>
                                    <a:srgbClr val="CC0099"/>
                                  </a:solidFill>
                                  <a:latin typeface="Cambria Math"/>
                                </a:rPr>
                                <m:t> </m:t>
                              </m:r>
                              <m:r>
                                <a:rPr lang="en-US" sz="2800" b="1" i="0" smtClean="0">
                                  <a:solidFill>
                                    <a:srgbClr val="CC0099"/>
                                  </a:solidFill>
                                  <a:latin typeface="Cambria Math"/>
                                </a:rPr>
                                <m:t>                     </m:t>
                              </m:r>
                              <m:r>
                                <m:rPr>
                                  <m:brk m:alnAt="7"/>
                                </m:rPr>
                                <a:rPr lang="en-US" sz="2800">
                                  <a:solidFill>
                                    <a:srgbClr val="CC0099"/>
                                  </a:solidFill>
                                  <a:latin typeface="Cambria Math"/>
                                </a:rPr>
                                <m:t>𝐰</m:t>
                              </m:r>
                              <m:r>
                                <a:rPr lang="en-US" sz="2800">
                                  <a:solidFill>
                                    <a:srgbClr val="CC0099"/>
                                  </a:solidFill>
                                  <a:latin typeface="Cambria Math"/>
                                </a:rPr>
                                <m:t>𝐡𝐞𝐧</m:t>
                              </m:r>
                              <m:r>
                                <m:rPr>
                                  <m:brk m:alnAt="7"/>
                                </m:rPr>
                                <a:rPr lang="en-US" sz="2800" i="1">
                                  <a:solidFill>
                                    <a:srgbClr val="CC0099"/>
                                  </a:solidFill>
                                  <a:latin typeface="Cambria Math"/>
                                </a:rPr>
                                <m:t> </m:t>
                              </m:r>
                              <m:r>
                                <a:rPr lang="en-US" sz="2800" i="1">
                                  <a:solidFill>
                                    <a:srgbClr val="CC0099"/>
                                  </a:solidFill>
                                  <a:latin typeface="Cambria Math"/>
                                  <a:ea typeface="Cambria Math"/>
                                </a:rPr>
                                <m:t>𝒙</m:t>
                              </m:r>
                              <m:r>
                                <a:rPr lang="en-US" sz="2800" i="1">
                                  <a:solidFill>
                                    <a:srgbClr val="CC0099"/>
                                  </a:solidFill>
                                  <a:latin typeface="Cambria Math"/>
                                  <a:ea typeface="Cambria Math"/>
                                </a:rPr>
                                <m:t>&gt;</m:t>
                              </m:r>
                              <m:r>
                                <a:rPr lang="en-US" sz="2800" i="1">
                                  <a:solidFill>
                                    <a:srgbClr val="CC0099"/>
                                  </a:solidFill>
                                  <a:latin typeface="Cambria Math"/>
                                  <a:ea typeface="Cambria Math"/>
                                </a:rPr>
                                <m:t>𝟏𝟎𝟎</m:t>
                              </m:r>
                              <m:r>
                                <a:rPr lang="en-US" sz="2800" b="1" i="1" smtClean="0">
                                  <a:solidFill>
                                    <a:srgbClr val="CC0099"/>
                                  </a:solidFill>
                                  <a:latin typeface="Cambria Math"/>
                                  <a:ea typeface="Cambria Math"/>
                                </a:rPr>
                                <m:t>𝟎</m:t>
                              </m:r>
                              <m:r>
                                <m:rPr>
                                  <m:nor/>
                                </m:rPr>
                                <a:rPr lang="en-US" sz="2800" dirty="0"/>
                                <m:t> </m:t>
                              </m:r>
                            </m:e>
                          </m:eqArr>
                        </m:e>
                      </m:d>
                    </m:oMath>
                  </m:oMathPara>
                </a14:m>
                <a:endParaRPr lang="en-US" sz="2800" dirty="0">
                  <a:solidFill>
                    <a:schemeClr val="accent6"/>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170039" y="5147187"/>
                <a:ext cx="7848600" cy="1244187"/>
              </a:xfrm>
              <a:prstGeom prst="rect">
                <a:avLst/>
              </a:prstGeom>
              <a:blipFill rotWithShape="1">
                <a:blip r:embed="rId2"/>
                <a:stretch>
                  <a:fillRect/>
                </a:stretch>
              </a:blipFill>
            </p:spPr>
            <p:txBody>
              <a:bodyPr/>
              <a:lstStyle/>
              <a:p>
                <a:r>
                  <a:rPr lang="en-US">
                    <a:noFill/>
                  </a:rPr>
                  <a:t> </a:t>
                </a:r>
              </a:p>
            </p:txBody>
          </p:sp>
        </mc:Fallback>
      </mc:AlternateContent>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2209" y="5592097"/>
            <a:ext cx="5194300" cy="79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5238234"/>
            <a:ext cx="5331849"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6058724"/>
            <a:ext cx="5194300" cy="33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animEffect transition="in" filter="fade">
                                      <p:cBhvr>
                                        <p:cTn id="9" dur="500"/>
                                        <p:tgtEl>
                                          <p:spTgt spid="5">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bg/>
                                          </p:spTgt>
                                        </p:tgtEl>
                                        <p:attrNameLst>
                                          <p:attrName>style.visibility</p:attrName>
                                        </p:attrNameLst>
                                      </p:cBhvr>
                                      <p:to>
                                        <p:strVal val="visible"/>
                                      </p:to>
                                    </p:set>
                                    <p:anim calcmode="lin" valueType="num">
                                      <p:cBhvr>
                                        <p:cTn id="21" dur="500" fill="hold"/>
                                        <p:tgtEl>
                                          <p:spTgt spid="10">
                                            <p:bg/>
                                          </p:spTgt>
                                        </p:tgtEl>
                                        <p:attrNameLst>
                                          <p:attrName>ppt_w</p:attrName>
                                        </p:attrNameLst>
                                      </p:cBhvr>
                                      <p:tavLst>
                                        <p:tav tm="0">
                                          <p:val>
                                            <p:fltVal val="0"/>
                                          </p:val>
                                        </p:tav>
                                        <p:tav tm="100000">
                                          <p:val>
                                            <p:strVal val="#ppt_w"/>
                                          </p:val>
                                        </p:tav>
                                      </p:tavLst>
                                    </p:anim>
                                    <p:anim calcmode="lin" valueType="num">
                                      <p:cBhvr>
                                        <p:cTn id="22" dur="500" fill="hold"/>
                                        <p:tgtEl>
                                          <p:spTgt spid="10">
                                            <p:bg/>
                                          </p:spTgt>
                                        </p:tgtEl>
                                        <p:attrNameLst>
                                          <p:attrName>ppt_h</p:attrName>
                                        </p:attrNameLst>
                                      </p:cBhvr>
                                      <p:tavLst>
                                        <p:tav tm="0">
                                          <p:val>
                                            <p:fltVal val="0"/>
                                          </p:val>
                                        </p:tav>
                                        <p:tav tm="100000">
                                          <p:val>
                                            <p:strVal val="#ppt_h"/>
                                          </p:val>
                                        </p:tav>
                                      </p:tavLst>
                                    </p:anim>
                                    <p:animEffect transition="in" filter="fade">
                                      <p:cBhvr>
                                        <p:cTn id="23" dur="500"/>
                                        <p:tgtEl>
                                          <p:spTgt spid="10">
                                            <p:bg/>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nodePh="1">
                                  <p:stCondLst>
                                    <p:cond delay="0"/>
                                  </p:stCondLst>
                                  <p:endCondLst>
                                    <p:cond evt="begin" delay="0">
                                      <p:tn val="26"/>
                                    </p:cond>
                                  </p:endCondLst>
                                  <p:childTnLst>
                                    <p:set>
                                      <p:cBhvr>
                                        <p:cTn id="27" dur="1" fill="hold">
                                          <p:stCondLst>
                                            <p:cond delay="0"/>
                                          </p:stCondLst>
                                        </p:cTn>
                                        <p:tgtEl>
                                          <p:spTgt spid="10">
                                            <p:txEl>
                                              <p:pRg st="0" end="0"/>
                                            </p:txEl>
                                          </p:spTgt>
                                        </p:tgtEl>
                                        <p:attrNameLst>
                                          <p:attrName>style.visibility</p:attrName>
                                        </p:attrNameLst>
                                      </p:cBhvr>
                                      <p:to>
                                        <p:strVal val="visible"/>
                                      </p:to>
                                    </p:set>
                                    <p:anim calcmode="lin" valueType="num">
                                      <p:cBhvr>
                                        <p:cTn id="28"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bg/>
                                          </p:spTgt>
                                        </p:tgtEl>
                                        <p:attrNameLst>
                                          <p:attrName>style.visibility</p:attrName>
                                        </p:attrNameLst>
                                      </p:cBhvr>
                                      <p:to>
                                        <p:strVal val="visible"/>
                                      </p:to>
                                    </p:set>
                                    <p:anim calcmode="lin" valueType="num">
                                      <p:cBhvr>
                                        <p:cTn id="35" dur="500" fill="hold"/>
                                        <p:tgtEl>
                                          <p:spTgt spid="11">
                                            <p:bg/>
                                          </p:spTgt>
                                        </p:tgtEl>
                                        <p:attrNameLst>
                                          <p:attrName>ppt_w</p:attrName>
                                        </p:attrNameLst>
                                      </p:cBhvr>
                                      <p:tavLst>
                                        <p:tav tm="0">
                                          <p:val>
                                            <p:fltVal val="0"/>
                                          </p:val>
                                        </p:tav>
                                        <p:tav tm="100000">
                                          <p:val>
                                            <p:strVal val="#ppt_w"/>
                                          </p:val>
                                        </p:tav>
                                      </p:tavLst>
                                    </p:anim>
                                    <p:anim calcmode="lin" valueType="num">
                                      <p:cBhvr>
                                        <p:cTn id="36" dur="500" fill="hold"/>
                                        <p:tgtEl>
                                          <p:spTgt spid="11">
                                            <p:bg/>
                                          </p:spTgt>
                                        </p:tgtEl>
                                        <p:attrNameLst>
                                          <p:attrName>ppt_h</p:attrName>
                                        </p:attrNameLst>
                                      </p:cBhvr>
                                      <p:tavLst>
                                        <p:tav tm="0">
                                          <p:val>
                                            <p:fltVal val="0"/>
                                          </p:val>
                                        </p:tav>
                                        <p:tav tm="100000">
                                          <p:val>
                                            <p:strVal val="#ppt_h"/>
                                          </p:val>
                                        </p:tav>
                                      </p:tavLst>
                                    </p:anim>
                                    <p:animEffect transition="in" filter="fade">
                                      <p:cBhvr>
                                        <p:cTn id="37" dur="500"/>
                                        <p:tgtEl>
                                          <p:spTgt spid="11">
                                            <p:bg/>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nodePh="1">
                                  <p:stCondLst>
                                    <p:cond delay="0"/>
                                  </p:stCondLst>
                                  <p:endCondLst>
                                    <p:cond evt="begin" delay="0">
                                      <p:tn val="40"/>
                                    </p:cond>
                                  </p:endCondLst>
                                  <p:childTnLst>
                                    <p:set>
                                      <p:cBhvr>
                                        <p:cTn id="41" dur="1" fill="hold">
                                          <p:stCondLst>
                                            <p:cond delay="0"/>
                                          </p:stCondLst>
                                        </p:cTn>
                                        <p:tgtEl>
                                          <p:spTgt spid="11">
                                            <p:txEl>
                                              <p:pRg st="0" end="0"/>
                                            </p:txEl>
                                          </p:spTgt>
                                        </p:tgtEl>
                                        <p:attrNameLst>
                                          <p:attrName>style.visibility</p:attrName>
                                        </p:attrNameLst>
                                      </p:cBhvr>
                                      <p:to>
                                        <p:strVal val="visible"/>
                                      </p:to>
                                    </p:set>
                                    <p:anim calcmode="lin" valueType="num">
                                      <p:cBhvr>
                                        <p:cTn id="42"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11">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p:cTn id="4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6">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nodeType="clickEffect">
                                  <p:stCondLst>
                                    <p:cond delay="0"/>
                                  </p:stCondLst>
                                  <p:childTnLst>
                                    <p:anim calcmode="lin" valueType="num">
                                      <p:cBhvr>
                                        <p:cTn id="55" dur="500"/>
                                        <p:tgtEl>
                                          <p:spTgt spid="2050"/>
                                        </p:tgtEl>
                                        <p:attrNameLst>
                                          <p:attrName>ppt_w</p:attrName>
                                        </p:attrNameLst>
                                      </p:cBhvr>
                                      <p:tavLst>
                                        <p:tav tm="0">
                                          <p:val>
                                            <p:strVal val="ppt_w"/>
                                          </p:val>
                                        </p:tav>
                                        <p:tav tm="100000">
                                          <p:val>
                                            <p:fltVal val="0"/>
                                          </p:val>
                                        </p:tav>
                                      </p:tavLst>
                                    </p:anim>
                                    <p:anim calcmode="lin" valueType="num">
                                      <p:cBhvr>
                                        <p:cTn id="56" dur="500"/>
                                        <p:tgtEl>
                                          <p:spTgt spid="2050"/>
                                        </p:tgtEl>
                                        <p:attrNameLst>
                                          <p:attrName>ppt_h</p:attrName>
                                        </p:attrNameLst>
                                      </p:cBhvr>
                                      <p:tavLst>
                                        <p:tav tm="0">
                                          <p:val>
                                            <p:strVal val="ppt_h"/>
                                          </p:val>
                                        </p:tav>
                                        <p:tav tm="100000">
                                          <p:val>
                                            <p:fltVal val="0"/>
                                          </p:val>
                                        </p:tav>
                                      </p:tavLst>
                                    </p:anim>
                                    <p:animEffect transition="out" filter="fade">
                                      <p:cBhvr>
                                        <p:cTn id="57" dur="500"/>
                                        <p:tgtEl>
                                          <p:spTgt spid="2050"/>
                                        </p:tgtEl>
                                      </p:cBhvr>
                                    </p:animEffect>
                                    <p:set>
                                      <p:cBhvr>
                                        <p:cTn id="58" dur="1" fill="hold">
                                          <p:stCondLst>
                                            <p:cond delay="499"/>
                                          </p:stCondLst>
                                        </p:cTn>
                                        <p:tgtEl>
                                          <p:spTgt spid="205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nodeType="clickEffect">
                                  <p:stCondLst>
                                    <p:cond delay="0"/>
                                  </p:stCondLst>
                                  <p:childTnLst>
                                    <p:anim calcmode="lin" valueType="num">
                                      <p:cBhvr>
                                        <p:cTn id="62" dur="500"/>
                                        <p:tgtEl>
                                          <p:spTgt spid="2051"/>
                                        </p:tgtEl>
                                        <p:attrNameLst>
                                          <p:attrName>ppt_w</p:attrName>
                                        </p:attrNameLst>
                                      </p:cBhvr>
                                      <p:tavLst>
                                        <p:tav tm="0">
                                          <p:val>
                                            <p:strVal val="ppt_w"/>
                                          </p:val>
                                        </p:tav>
                                        <p:tav tm="100000">
                                          <p:val>
                                            <p:fltVal val="0"/>
                                          </p:val>
                                        </p:tav>
                                      </p:tavLst>
                                    </p:anim>
                                    <p:anim calcmode="lin" valueType="num">
                                      <p:cBhvr>
                                        <p:cTn id="63" dur="500"/>
                                        <p:tgtEl>
                                          <p:spTgt spid="2051"/>
                                        </p:tgtEl>
                                        <p:attrNameLst>
                                          <p:attrName>ppt_h</p:attrName>
                                        </p:attrNameLst>
                                      </p:cBhvr>
                                      <p:tavLst>
                                        <p:tav tm="0">
                                          <p:val>
                                            <p:strVal val="ppt_h"/>
                                          </p:val>
                                        </p:tav>
                                        <p:tav tm="100000">
                                          <p:val>
                                            <p:fltVal val="0"/>
                                          </p:val>
                                        </p:tav>
                                      </p:tavLst>
                                    </p:anim>
                                    <p:animEffect transition="out" filter="fade">
                                      <p:cBhvr>
                                        <p:cTn id="64" dur="500"/>
                                        <p:tgtEl>
                                          <p:spTgt spid="2051"/>
                                        </p:tgtEl>
                                      </p:cBhvr>
                                    </p:animEffect>
                                    <p:set>
                                      <p:cBhvr>
                                        <p:cTn id="65" dur="1" fill="hold">
                                          <p:stCondLst>
                                            <p:cond delay="499"/>
                                          </p:stCondLst>
                                        </p:cTn>
                                        <p:tgtEl>
                                          <p:spTgt spid="2051"/>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nodeType="clickEffect">
                                  <p:stCondLst>
                                    <p:cond delay="0"/>
                                  </p:stCondLst>
                                  <p:childTnLst>
                                    <p:anim calcmode="lin" valueType="num">
                                      <p:cBhvr>
                                        <p:cTn id="69" dur="500"/>
                                        <p:tgtEl>
                                          <p:spTgt spid="18"/>
                                        </p:tgtEl>
                                        <p:attrNameLst>
                                          <p:attrName>ppt_w</p:attrName>
                                        </p:attrNameLst>
                                      </p:cBhvr>
                                      <p:tavLst>
                                        <p:tav tm="0">
                                          <p:val>
                                            <p:strVal val="ppt_w"/>
                                          </p:val>
                                        </p:tav>
                                        <p:tav tm="100000">
                                          <p:val>
                                            <p:fltVal val="0"/>
                                          </p:val>
                                        </p:tav>
                                      </p:tavLst>
                                    </p:anim>
                                    <p:anim calcmode="lin" valueType="num">
                                      <p:cBhvr>
                                        <p:cTn id="70" dur="500"/>
                                        <p:tgtEl>
                                          <p:spTgt spid="18"/>
                                        </p:tgtEl>
                                        <p:attrNameLst>
                                          <p:attrName>ppt_h</p:attrName>
                                        </p:attrNameLst>
                                      </p:cBhvr>
                                      <p:tavLst>
                                        <p:tav tm="0">
                                          <p:val>
                                            <p:strVal val="ppt_h"/>
                                          </p:val>
                                        </p:tav>
                                        <p:tav tm="100000">
                                          <p:val>
                                            <p:fltVal val="0"/>
                                          </p:val>
                                        </p:tav>
                                      </p:tavLst>
                                    </p:anim>
                                    <p:animEffect transition="out" filter="fade">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10" grpId="0" build="p" animBg="1"/>
      <p:bldP spid="11" grpId="0" build="p" animBg="1"/>
      <p:bldP spid="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2DBD03FD-6FC8-47F5-8266-A8A35DACF690}" type="slidenum">
              <a:rPr lang="en-US">
                <a:solidFill>
                  <a:srgbClr val="107DBC"/>
                </a:solidFill>
              </a:rPr>
              <a:pPr>
                <a:defRPr/>
              </a:pPr>
              <a:t>49</a:t>
            </a:fld>
            <a:endParaRPr lang="en-US" dirty="0">
              <a:solidFill>
                <a:srgbClr val="107DBC"/>
              </a:solidFill>
            </a:endParaRPr>
          </a:p>
        </p:txBody>
      </p:sp>
      <p:sp>
        <p:nvSpPr>
          <p:cNvPr id="52227"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dirty="0" smtClean="0"/>
              <a:t>Find the difference between the commission paid if a Glassman Chevrolet salesman, from Example 5, sells a car for a $750 profit compared to selling a car for a $749 profit.  </a:t>
            </a:r>
          </a:p>
        </p:txBody>
      </p:sp>
      <p:sp>
        <p:nvSpPr>
          <p:cNvPr id="52228"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dirty="0">
                <a:solidFill>
                  <a:schemeClr val="tx1"/>
                </a:solidFill>
                <a:latin typeface="Arial Narrow" pitchFamily="34" charset="0"/>
              </a:rPr>
              <a:t>CHECK </a:t>
            </a:r>
            <a:r>
              <a:rPr lang="en-US" sz="3000" dirty="0">
                <a:solidFill>
                  <a:schemeClr val="tx2"/>
                </a:solidFill>
                <a:latin typeface="Arial Narrow" pitchFamily="34" charset="0"/>
              </a:rPr>
              <a:t>YOUR UNDERSTANDING</a:t>
            </a:r>
          </a:p>
        </p:txBody>
      </p:sp>
      <p:pic>
        <p:nvPicPr>
          <p:cNvPr id="52229"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43334" y="3995678"/>
            <a:ext cx="6934200" cy="1723549"/>
          </a:xfrm>
          <a:prstGeom prst="rect">
            <a:avLst/>
          </a:prstGeom>
          <a:noFill/>
        </p:spPr>
        <p:txBody>
          <a:bodyPr wrap="square" rtlCol="0">
            <a:spAutoFit/>
          </a:bodyPr>
          <a:lstStyle/>
          <a:p>
            <a:r>
              <a:rPr lang="en-US" dirty="0" smtClean="0">
                <a:solidFill>
                  <a:srgbClr val="660066"/>
                </a:solidFill>
                <a:latin typeface="Cambria Math" pitchFamily="18" charset="0"/>
                <a:ea typeface="Cambria Math" pitchFamily="18" charset="0"/>
              </a:rPr>
              <a:t>750(0.22)=________</a:t>
            </a:r>
          </a:p>
          <a:p>
            <a:r>
              <a:rPr lang="en-US" dirty="0" smtClean="0">
                <a:solidFill>
                  <a:srgbClr val="660066"/>
                </a:solidFill>
                <a:latin typeface="Cambria Math" pitchFamily="18" charset="0"/>
                <a:ea typeface="Cambria Math" pitchFamily="18" charset="0"/>
              </a:rPr>
              <a:t>___________ = ________</a:t>
            </a:r>
          </a:p>
          <a:p>
            <a:r>
              <a:rPr lang="en-US" dirty="0" smtClean="0">
                <a:solidFill>
                  <a:srgbClr val="660066"/>
                </a:solidFill>
                <a:latin typeface="Cambria Math" pitchFamily="18" charset="0"/>
                <a:ea typeface="Cambria Math" pitchFamily="18" charset="0"/>
              </a:rPr>
              <a:t>Difference in commissions = $________</a:t>
            </a:r>
            <a:endParaRPr lang="en-US" dirty="0">
              <a:solidFill>
                <a:srgbClr val="660066"/>
              </a:solidFill>
              <a:latin typeface="Cambria Math" pitchFamily="18" charset="0"/>
              <a:ea typeface="Cambria Math"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46" y="4343400"/>
            <a:ext cx="12954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TextBox 7"/>
              <p:cNvSpPr txBox="1"/>
              <p:nvPr/>
            </p:nvSpPr>
            <p:spPr>
              <a:xfrm>
                <a:off x="1828800" y="2578306"/>
                <a:ext cx="7162800" cy="1244187"/>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r>
                        <a:rPr lang="en-US" sz="2800" b="1" i="1" smtClean="0">
                          <a:solidFill>
                            <a:schemeClr val="accent6"/>
                          </a:solidFill>
                          <a:latin typeface="Cambria Math"/>
                        </a:rPr>
                        <m:t>𝒄</m:t>
                      </m:r>
                      <m:d>
                        <m:dPr>
                          <m:ctrlPr>
                            <a:rPr lang="en-US" sz="2800" b="1" i="1" smtClean="0">
                              <a:solidFill>
                                <a:schemeClr val="accent6"/>
                              </a:solidFill>
                              <a:latin typeface="Cambria Math"/>
                            </a:rPr>
                          </m:ctrlPr>
                        </m:dPr>
                        <m:e>
                          <m:r>
                            <a:rPr lang="en-US" sz="2800" b="1" i="1" smtClean="0">
                              <a:solidFill>
                                <a:schemeClr val="accent6"/>
                              </a:solidFill>
                              <a:latin typeface="Cambria Math"/>
                            </a:rPr>
                            <m:t>𝒙</m:t>
                          </m:r>
                        </m:e>
                      </m:d>
                      <m:r>
                        <a:rPr lang="en-US" sz="2800" b="1" i="1" smtClean="0">
                          <a:solidFill>
                            <a:schemeClr val="accent6"/>
                          </a:solidFill>
                          <a:latin typeface="Cambria Math"/>
                        </a:rPr>
                        <m:t>=</m:t>
                      </m:r>
                      <m:d>
                        <m:dPr>
                          <m:begChr m:val="{"/>
                          <m:endChr m:val=""/>
                          <m:ctrlPr>
                            <a:rPr lang="en-US" sz="2800" b="1" i="1" smtClean="0">
                              <a:solidFill>
                                <a:schemeClr val="accent6"/>
                              </a:solidFill>
                              <a:latin typeface="Cambria Math"/>
                            </a:rPr>
                          </m:ctrlPr>
                        </m:dPr>
                        <m:e>
                          <m:eqArr>
                            <m:eqArrPr>
                              <m:ctrlPr>
                                <a:rPr lang="en-US" sz="2800" i="1">
                                  <a:solidFill>
                                    <a:srgbClr val="660066"/>
                                  </a:solidFill>
                                  <a:latin typeface="Cambria Math"/>
                                </a:rPr>
                              </m:ctrlPr>
                            </m:eqArrPr>
                            <m:e>
                              <m:r>
                                <m:rPr>
                                  <m:brk m:alnAt="7"/>
                                </m:rPr>
                                <a:rPr lang="en-US" sz="2800" i="1">
                                  <a:solidFill>
                                    <a:srgbClr val="660066"/>
                                  </a:solidFill>
                                  <a:latin typeface="Cambria Math"/>
                                </a:rPr>
                                <m:t>.</m:t>
                              </m:r>
                              <m:r>
                                <a:rPr lang="en-US" sz="2800" i="1">
                                  <a:solidFill>
                                    <a:srgbClr val="660066"/>
                                  </a:solidFill>
                                  <a:latin typeface="Cambria Math"/>
                                </a:rPr>
                                <m:t>𝟐𝟎</m:t>
                              </m:r>
                              <m:r>
                                <a:rPr lang="en-US" sz="2800" i="1">
                                  <a:solidFill>
                                    <a:srgbClr val="660066"/>
                                  </a:solidFill>
                                  <a:latin typeface="Cambria Math"/>
                                </a:rPr>
                                <m:t>𝒙</m:t>
                              </m:r>
                              <m:r>
                                <a:rPr lang="en-US" sz="2800" b="1" i="1" smtClean="0">
                                  <a:solidFill>
                                    <a:srgbClr val="660066"/>
                                  </a:solidFill>
                                  <a:latin typeface="Cambria Math"/>
                                </a:rPr>
                                <m:t>                   </m:t>
                              </m:r>
                              <m:r>
                                <a:rPr lang="en-US" sz="2800">
                                  <a:solidFill>
                                    <a:srgbClr val="660066"/>
                                  </a:solidFill>
                                  <a:latin typeface="Cambria Math"/>
                                </a:rPr>
                                <m:t>𝐰𝐡𝐞𝐧</m:t>
                              </m:r>
                              <m:r>
                                <m:rPr>
                                  <m:brk m:alnAt="7"/>
                                </m:rPr>
                                <a:rPr lang="en-US" sz="2800" i="1">
                                  <a:solidFill>
                                    <a:srgbClr val="660066"/>
                                  </a:solidFill>
                                  <a:latin typeface="Cambria Math"/>
                                </a:rPr>
                                <m:t> </m:t>
                              </m:r>
                              <m:r>
                                <a:rPr lang="en-US" sz="2800" i="1">
                                  <a:solidFill>
                                    <a:srgbClr val="660066"/>
                                  </a:solidFill>
                                  <a:latin typeface="Cambria Math"/>
                                </a:rPr>
                                <m:t>𝟎</m:t>
                              </m:r>
                              <m:r>
                                <a:rPr lang="en-US" sz="2800" i="1">
                                  <a:solidFill>
                                    <a:srgbClr val="660066"/>
                                  </a:solidFill>
                                  <a:latin typeface="Cambria Math"/>
                                  <a:ea typeface="Cambria Math"/>
                                </a:rPr>
                                <m:t>≤</m:t>
                              </m:r>
                              <m:r>
                                <a:rPr lang="en-US" sz="2800" i="1">
                                  <a:solidFill>
                                    <a:srgbClr val="660066"/>
                                  </a:solidFill>
                                  <a:latin typeface="Cambria Math"/>
                                  <a:ea typeface="Cambria Math"/>
                                </a:rPr>
                                <m:t>𝒙</m:t>
                              </m:r>
                              <m:r>
                                <a:rPr lang="en-US" sz="2800" i="1">
                                  <a:solidFill>
                                    <a:srgbClr val="660066"/>
                                  </a:solidFill>
                                  <a:latin typeface="Cambria Math"/>
                                  <a:ea typeface="Cambria Math"/>
                                </a:rPr>
                                <m:t>&lt;</m:t>
                              </m:r>
                              <m:r>
                                <a:rPr lang="en-US" sz="2800" i="1">
                                  <a:solidFill>
                                    <a:srgbClr val="660066"/>
                                  </a:solidFill>
                                  <a:latin typeface="Cambria Math"/>
                                  <a:ea typeface="Cambria Math"/>
                                </a:rPr>
                                <m:t>𝟕𝟓𝟎</m:t>
                              </m:r>
                            </m:e>
                            <m:e>
                              <m:r>
                                <m:rPr>
                                  <m:brk m:alnAt="7"/>
                                </m:rPr>
                                <a:rPr lang="en-US" sz="2800" i="1">
                                  <a:solidFill>
                                    <a:srgbClr val="0070C0"/>
                                  </a:solidFill>
                                  <a:latin typeface="Cambria Math"/>
                                </a:rPr>
                                <m:t>.</m:t>
                              </m:r>
                              <m:r>
                                <a:rPr lang="en-US" sz="2800" i="1">
                                  <a:solidFill>
                                    <a:srgbClr val="0070C0"/>
                                  </a:solidFill>
                                  <a:latin typeface="Cambria Math"/>
                                </a:rPr>
                                <m:t>𝟐𝟐</m:t>
                              </m:r>
                              <m:r>
                                <a:rPr lang="en-US" sz="2800" i="1">
                                  <a:solidFill>
                                    <a:srgbClr val="0070C0"/>
                                  </a:solidFill>
                                  <a:latin typeface="Cambria Math"/>
                                </a:rPr>
                                <m:t>𝒙</m:t>
                              </m:r>
                              <m:r>
                                <a:rPr lang="en-US" sz="2800" b="1" i="0" smtClean="0">
                                  <a:solidFill>
                                    <a:srgbClr val="0070C0"/>
                                  </a:solidFill>
                                  <a:latin typeface="Cambria Math"/>
                                </a:rPr>
                                <m:t>          </m:t>
                              </m:r>
                              <m:r>
                                <m:rPr>
                                  <m:brk m:alnAt="7"/>
                                </m:rPr>
                                <a:rPr lang="en-US" sz="2800">
                                  <a:solidFill>
                                    <a:srgbClr val="0070C0"/>
                                  </a:solidFill>
                                  <a:latin typeface="Cambria Math"/>
                                </a:rPr>
                                <m:t>𝐰</m:t>
                              </m:r>
                              <m:r>
                                <a:rPr lang="en-US" sz="2800">
                                  <a:solidFill>
                                    <a:srgbClr val="0070C0"/>
                                  </a:solidFill>
                                  <a:latin typeface="Cambria Math"/>
                                </a:rPr>
                                <m:t>𝐡𝐞𝐧</m:t>
                              </m:r>
                              <m:r>
                                <m:rPr>
                                  <m:brk m:alnAt="7"/>
                                </m:rPr>
                                <a:rPr lang="en-US" sz="2800" i="1">
                                  <a:solidFill>
                                    <a:srgbClr val="0070C0"/>
                                  </a:solidFill>
                                  <a:latin typeface="Cambria Math"/>
                                </a:rPr>
                                <m:t> </m:t>
                              </m:r>
                              <m:r>
                                <a:rPr lang="en-US" sz="2800" i="1">
                                  <a:solidFill>
                                    <a:srgbClr val="0070C0"/>
                                  </a:solidFill>
                                  <a:latin typeface="Cambria Math"/>
                                </a:rPr>
                                <m:t>𝟕𝟓𝟎</m:t>
                              </m:r>
                              <m:r>
                                <a:rPr lang="en-US" sz="2800" i="1">
                                  <a:solidFill>
                                    <a:srgbClr val="0070C0"/>
                                  </a:solidFill>
                                  <a:latin typeface="Cambria Math"/>
                                  <a:ea typeface="Cambria Math"/>
                                </a:rPr>
                                <m:t>≤</m:t>
                              </m:r>
                              <m:r>
                                <a:rPr lang="en-US" sz="2800" i="1">
                                  <a:solidFill>
                                    <a:srgbClr val="0070C0"/>
                                  </a:solidFill>
                                  <a:latin typeface="Cambria Math"/>
                                  <a:ea typeface="Cambria Math"/>
                                </a:rPr>
                                <m:t>𝒙</m:t>
                              </m:r>
                              <m:r>
                                <a:rPr lang="en-US" sz="2800" i="1">
                                  <a:solidFill>
                                    <a:srgbClr val="0070C0"/>
                                  </a:solidFill>
                                  <a:latin typeface="Cambria Math"/>
                                  <a:ea typeface="Cambria Math"/>
                                </a:rPr>
                                <m:t>≤</m:t>
                              </m:r>
                              <m:r>
                                <a:rPr lang="en-US" sz="2800" i="1">
                                  <a:solidFill>
                                    <a:srgbClr val="0070C0"/>
                                  </a:solidFill>
                                  <a:latin typeface="Cambria Math"/>
                                  <a:ea typeface="Cambria Math"/>
                                </a:rPr>
                                <m:t>𝟏𝟎𝟎𝟎</m:t>
                              </m:r>
                              <m:r>
                                <m:rPr>
                                  <m:nor/>
                                </m:rPr>
                                <a:rPr lang="en-US" sz="2800" dirty="0"/>
                                <m:t> </m:t>
                              </m:r>
                            </m:e>
                            <m:e>
                              <m:r>
                                <m:rPr>
                                  <m:brk m:alnAt="7"/>
                                </m:rPr>
                                <a:rPr lang="en-US" sz="2800" i="1">
                                  <a:solidFill>
                                    <a:srgbClr val="CC0099"/>
                                  </a:solidFill>
                                  <a:latin typeface="Cambria Math"/>
                                </a:rPr>
                                <m:t>.</m:t>
                              </m:r>
                              <m:r>
                                <a:rPr lang="en-US" sz="2800" i="1">
                                  <a:solidFill>
                                    <a:srgbClr val="CC0099"/>
                                  </a:solidFill>
                                  <a:latin typeface="Cambria Math"/>
                                </a:rPr>
                                <m:t>𝟐𝟓</m:t>
                              </m:r>
                              <m:r>
                                <a:rPr lang="en-US" sz="2800" i="1">
                                  <a:solidFill>
                                    <a:srgbClr val="CC0099"/>
                                  </a:solidFill>
                                  <a:latin typeface="Cambria Math"/>
                                </a:rPr>
                                <m:t>𝒙</m:t>
                              </m:r>
                              <m:r>
                                <a:rPr lang="en-US" sz="2800" b="1" i="1" smtClean="0">
                                  <a:solidFill>
                                    <a:srgbClr val="CC0099"/>
                                  </a:solidFill>
                                  <a:latin typeface="Cambria Math"/>
                                </a:rPr>
                                <m:t>   </m:t>
                              </m:r>
                              <m:r>
                                <a:rPr lang="en-US" sz="2800" i="1">
                                  <a:solidFill>
                                    <a:srgbClr val="CC0099"/>
                                  </a:solidFill>
                                  <a:latin typeface="Cambria Math"/>
                                </a:rPr>
                                <m:t> </m:t>
                              </m:r>
                              <m:r>
                                <a:rPr lang="en-US" sz="2800" b="1" i="0" smtClean="0">
                                  <a:solidFill>
                                    <a:srgbClr val="CC0099"/>
                                  </a:solidFill>
                                  <a:latin typeface="Cambria Math"/>
                                </a:rPr>
                                <m:t>                     </m:t>
                              </m:r>
                              <m:r>
                                <m:rPr>
                                  <m:brk m:alnAt="7"/>
                                </m:rPr>
                                <a:rPr lang="en-US" sz="2800">
                                  <a:solidFill>
                                    <a:srgbClr val="CC0099"/>
                                  </a:solidFill>
                                  <a:latin typeface="Cambria Math"/>
                                </a:rPr>
                                <m:t>𝐰</m:t>
                              </m:r>
                              <m:r>
                                <a:rPr lang="en-US" sz="2800">
                                  <a:solidFill>
                                    <a:srgbClr val="CC0099"/>
                                  </a:solidFill>
                                  <a:latin typeface="Cambria Math"/>
                                </a:rPr>
                                <m:t>𝐡𝐞𝐧</m:t>
                              </m:r>
                              <m:r>
                                <m:rPr>
                                  <m:brk m:alnAt="7"/>
                                </m:rPr>
                                <a:rPr lang="en-US" sz="2800" i="1">
                                  <a:solidFill>
                                    <a:srgbClr val="CC0099"/>
                                  </a:solidFill>
                                  <a:latin typeface="Cambria Math"/>
                                </a:rPr>
                                <m:t> </m:t>
                              </m:r>
                              <m:r>
                                <a:rPr lang="en-US" sz="2800" i="1">
                                  <a:solidFill>
                                    <a:srgbClr val="CC0099"/>
                                  </a:solidFill>
                                  <a:latin typeface="Cambria Math"/>
                                  <a:ea typeface="Cambria Math"/>
                                </a:rPr>
                                <m:t>𝒙</m:t>
                              </m:r>
                              <m:r>
                                <a:rPr lang="en-US" sz="2800" i="1">
                                  <a:solidFill>
                                    <a:srgbClr val="CC0099"/>
                                  </a:solidFill>
                                  <a:latin typeface="Cambria Math"/>
                                  <a:ea typeface="Cambria Math"/>
                                </a:rPr>
                                <m:t>&gt;</m:t>
                              </m:r>
                              <m:r>
                                <a:rPr lang="en-US" sz="2800" i="1">
                                  <a:solidFill>
                                    <a:srgbClr val="CC0099"/>
                                  </a:solidFill>
                                  <a:latin typeface="Cambria Math"/>
                                  <a:ea typeface="Cambria Math"/>
                                </a:rPr>
                                <m:t>𝟏𝟎𝟎</m:t>
                              </m:r>
                              <m:r>
                                <a:rPr lang="en-US" sz="2800" b="1" i="1" smtClean="0">
                                  <a:solidFill>
                                    <a:srgbClr val="CC0099"/>
                                  </a:solidFill>
                                  <a:latin typeface="Cambria Math"/>
                                  <a:ea typeface="Cambria Math"/>
                                </a:rPr>
                                <m:t>𝟎</m:t>
                              </m:r>
                              <m:r>
                                <m:rPr>
                                  <m:nor/>
                                </m:rPr>
                                <a:rPr lang="en-US" sz="2800" dirty="0"/>
                                <m:t> </m:t>
                              </m:r>
                            </m:e>
                          </m:eqArr>
                        </m:e>
                      </m:d>
                    </m:oMath>
                  </m:oMathPara>
                </a14:m>
                <a:endParaRPr lang="en-US" sz="2800" dirty="0">
                  <a:solidFill>
                    <a:schemeClr val="accent6"/>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828800" y="2578306"/>
                <a:ext cx="7162800" cy="1244187"/>
              </a:xfrm>
              <a:prstGeom prst="rect">
                <a:avLst/>
              </a:prstGeom>
              <a:blipFill rotWithShape="1">
                <a:blip r:embed="rId4"/>
                <a:stretch>
                  <a:fillRect/>
                </a:stretch>
              </a:blipFill>
            </p:spPr>
            <p:txBody>
              <a:bodyPr/>
              <a:lstStyle/>
              <a:p>
                <a:r>
                  <a:rPr lang="en-US">
                    <a:noFill/>
                  </a:rPr>
                  <a:t> </a:t>
                </a:r>
              </a:p>
            </p:txBody>
          </p:sp>
        </mc:Fallback>
      </mc:AlternateContent>
      <p:grpSp>
        <p:nvGrpSpPr>
          <p:cNvPr id="9" name="Group 8"/>
          <p:cNvGrpSpPr/>
          <p:nvPr/>
        </p:nvGrpSpPr>
        <p:grpSpPr>
          <a:xfrm>
            <a:off x="225046" y="525735"/>
            <a:ext cx="2743200" cy="3429000"/>
            <a:chOff x="5029200" y="1371600"/>
            <a:chExt cx="2846328" cy="3662363"/>
          </a:xfrm>
        </p:grpSpPr>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371600"/>
              <a:ext cx="2846328"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271263" y="1371600"/>
              <a:ext cx="2362200" cy="3477875"/>
            </a:xfrm>
            <a:prstGeom prst="rect">
              <a:avLst/>
            </a:prstGeom>
            <a:noFill/>
          </p:spPr>
          <p:txBody>
            <a:bodyPr wrap="square" rtlCol="0">
              <a:spAutoFit/>
            </a:bodyPr>
            <a:lstStyle/>
            <a:p>
              <a:pPr algn="ctr"/>
              <a:r>
                <a:rPr lang="en-US" sz="4400" dirty="0" smtClean="0">
                  <a:solidFill>
                    <a:srgbClr val="800080"/>
                  </a:solidFill>
                  <a:effectLst>
                    <a:outerShdw blurRad="38100" dist="38100" dir="2700000" algn="tl">
                      <a:srgbClr val="000000">
                        <a:alpha val="43137"/>
                      </a:srgbClr>
                    </a:outerShdw>
                  </a:effectLst>
                  <a:latin typeface="Juice ITC" pitchFamily="82" charset="0"/>
                </a:rPr>
                <a:t>Turn in this question on a separate sheet of paper</a:t>
              </a:r>
              <a:endParaRPr lang="en-US" sz="4400" dirty="0">
                <a:solidFill>
                  <a:srgbClr val="800080"/>
                </a:solidFill>
                <a:effectLst>
                  <a:outerShdw blurRad="38100" dist="38100" dir="2700000" algn="tl">
                    <a:srgbClr val="000000">
                      <a:alpha val="43137"/>
                    </a:srgbClr>
                  </a:outerShdw>
                </a:effectLst>
                <a:latin typeface="Juice ITC" pitchFamily="82" charset="0"/>
              </a:endParaRPr>
            </a:p>
          </p:txBody>
        </p:sp>
      </p:gr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p:cTn id="3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fltVal val="0"/>
                                          </p:val>
                                        </p:tav>
                                        <p:tav tm="100000">
                                          <p:val>
                                            <p:strVal val="#ppt_w"/>
                                          </p:val>
                                        </p:tav>
                                      </p:tavLst>
                                    </p:anim>
                                    <p:anim calcmode="lin" valueType="num">
                                      <p:cBhvr>
                                        <p:cTn id="42" dur="1000" fill="hold"/>
                                        <p:tgtEl>
                                          <p:spTgt spid="9"/>
                                        </p:tgtEl>
                                        <p:attrNameLst>
                                          <p:attrName>ppt_h</p:attrName>
                                        </p:attrNameLst>
                                      </p:cBhvr>
                                      <p:tavLst>
                                        <p:tav tm="0">
                                          <p:val>
                                            <p:fltVal val="0"/>
                                          </p:val>
                                        </p:tav>
                                        <p:tav tm="100000">
                                          <p:val>
                                            <p:strVal val="#ppt_h"/>
                                          </p:val>
                                        </p:tav>
                                      </p:tavLst>
                                    </p:anim>
                                    <p:anim calcmode="lin" valueType="num">
                                      <p:cBhvr>
                                        <p:cTn id="43" dur="1000" fill="hold"/>
                                        <p:tgtEl>
                                          <p:spTgt spid="9"/>
                                        </p:tgtEl>
                                        <p:attrNameLst>
                                          <p:attrName>style.rotation</p:attrName>
                                        </p:attrNameLst>
                                      </p:cBhvr>
                                      <p:tavLst>
                                        <p:tav tm="0">
                                          <p:val>
                                            <p:fltVal val="90"/>
                                          </p:val>
                                        </p:tav>
                                        <p:tav tm="100000">
                                          <p:val>
                                            <p:fltVal val="0"/>
                                          </p:val>
                                        </p:tav>
                                      </p:tavLst>
                                    </p:anim>
                                    <p:animEffect transition="in" filter="fade">
                                      <p:cBhvr>
                                        <p:cTn id="4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DE465A03-A140-4B88-A68B-D17342E1F18C}" type="slidenum">
              <a:rPr lang="en-US">
                <a:solidFill>
                  <a:srgbClr val="107DBC"/>
                </a:solidFill>
              </a:rPr>
              <a:pPr>
                <a:defRPr/>
              </a:pPr>
              <a:t>5</a:t>
            </a:fld>
            <a:endParaRPr lang="en-US" dirty="0">
              <a:solidFill>
                <a:srgbClr val="107DBC"/>
              </a:solidFill>
            </a:endParaRPr>
          </a:p>
        </p:txBody>
      </p:sp>
      <p:sp>
        <p:nvSpPr>
          <p:cNvPr id="294914" name="Rectangle 2"/>
          <p:cNvSpPr>
            <a:spLocks noGrp="1" noChangeArrowheads="1"/>
          </p:cNvSpPr>
          <p:nvPr>
            <p:ph type="title"/>
          </p:nvPr>
        </p:nvSpPr>
        <p:spPr>
          <a:xfrm>
            <a:off x="762000" y="457200"/>
            <a:ext cx="19812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dirty="0" smtClean="0"/>
              <a:t>Example 1</a:t>
            </a:r>
          </a:p>
        </p:txBody>
      </p:sp>
      <p:sp>
        <p:nvSpPr>
          <p:cNvPr id="9220" name="Rectangle 3"/>
          <p:cNvSpPr>
            <a:spLocks noGrp="1" noChangeArrowheads="1"/>
          </p:cNvSpPr>
          <p:nvPr>
            <p:ph type="body" idx="1"/>
          </p:nvPr>
        </p:nvSpPr>
        <p:spPr>
          <a:xfrm>
            <a:off x="762000" y="990600"/>
            <a:ext cx="7772400" cy="4570413"/>
          </a:xfrm>
        </p:spPr>
        <p:txBody>
          <a:bodyPr/>
          <a:lstStyle/>
          <a:p>
            <a:pPr indent="-285750" eaLnBrk="1" hangingPunct="1">
              <a:lnSpc>
                <a:spcPct val="90000"/>
              </a:lnSpc>
              <a:buFont typeface="Wingdings" pitchFamily="2" charset="2"/>
              <a:buNone/>
            </a:pPr>
            <a:r>
              <a:rPr lang="en-US" dirty="0" smtClean="0"/>
              <a:t>   </a:t>
            </a:r>
            <a:r>
              <a:rPr lang="en-US" sz="2800" dirty="0" smtClean="0"/>
              <a:t>Julianne found a job listed in the classified ads that pays a yearly salary of $41K. What is the weekly salary based on this annual salary?  </a:t>
            </a:r>
          </a:p>
        </p:txBody>
      </p:sp>
      <p:sp>
        <p:nvSpPr>
          <p:cNvPr id="2" name="TextBox 1"/>
          <p:cNvSpPr txBox="1"/>
          <p:nvPr/>
        </p:nvSpPr>
        <p:spPr>
          <a:xfrm>
            <a:off x="1447800" y="2667000"/>
            <a:ext cx="6096000" cy="2862322"/>
          </a:xfrm>
          <a:prstGeom prst="rect">
            <a:avLst/>
          </a:prstGeom>
          <a:noFill/>
        </p:spPr>
        <p:txBody>
          <a:bodyPr wrap="square" rtlCol="0">
            <a:spAutoFit/>
          </a:bodyPr>
          <a:lstStyle/>
          <a:p>
            <a:r>
              <a:rPr lang="en-US" dirty="0" smtClean="0">
                <a:solidFill>
                  <a:srgbClr val="660066"/>
                </a:solidFill>
                <a:latin typeface="Cambria Math" pitchFamily="18" charset="0"/>
                <a:ea typeface="Cambria Math" pitchFamily="18" charset="0"/>
              </a:rPr>
              <a:t>$41,000 per year</a:t>
            </a:r>
          </a:p>
          <a:p>
            <a:endParaRPr lang="en-US" dirty="0">
              <a:solidFill>
                <a:srgbClr val="660066"/>
              </a:solidFill>
              <a:latin typeface="Cambria Math" pitchFamily="18" charset="0"/>
              <a:ea typeface="Cambria Math" pitchFamily="18" charset="0"/>
            </a:endParaRPr>
          </a:p>
          <a:p>
            <a:r>
              <a:rPr lang="en-US" dirty="0" smtClean="0">
                <a:solidFill>
                  <a:srgbClr val="660066"/>
                </a:solidFill>
                <a:latin typeface="Cambria Math" pitchFamily="18" charset="0"/>
                <a:ea typeface="Cambria Math" pitchFamily="18" charset="0"/>
              </a:rPr>
              <a:t>52 weeks in a year.</a:t>
            </a:r>
          </a:p>
          <a:p>
            <a:endParaRPr lang="en-US" dirty="0">
              <a:solidFill>
                <a:srgbClr val="660066"/>
              </a:solidFill>
              <a:latin typeface="Cambria Math" pitchFamily="18" charset="0"/>
              <a:ea typeface="Cambria Math" pitchFamily="18" charset="0"/>
            </a:endParaRPr>
          </a:p>
          <a:p>
            <a:r>
              <a:rPr lang="en-US" dirty="0" smtClean="0">
                <a:solidFill>
                  <a:srgbClr val="660066"/>
                </a:solidFill>
                <a:latin typeface="Cambria Math" pitchFamily="18" charset="0"/>
                <a:ea typeface="Cambria Math" pitchFamily="18" charset="0"/>
              </a:rPr>
              <a:t>$____________ per week</a:t>
            </a:r>
            <a:endParaRPr lang="en-US" dirty="0">
              <a:solidFill>
                <a:srgbClr val="660066"/>
              </a:solidFill>
              <a:latin typeface="Cambria Math" pitchFamily="18" charset="0"/>
              <a:ea typeface="Cambria Math" pitchFamily="18" charset="0"/>
            </a:endParaRP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10EAEDDF-AD26-44EB-B844-AA4D7A653055}" type="slidenum">
              <a:rPr lang="en-US">
                <a:solidFill>
                  <a:srgbClr val="107DBC"/>
                </a:solidFill>
              </a:rPr>
              <a:pPr>
                <a:defRPr/>
              </a:pPr>
              <a:t>50</a:t>
            </a:fld>
            <a:endParaRPr lang="en-US" dirty="0">
              <a:solidFill>
                <a:srgbClr val="107DBC"/>
              </a:solidFill>
            </a:endParaRPr>
          </a:p>
        </p:txBody>
      </p:sp>
      <p:sp>
        <p:nvSpPr>
          <p:cNvPr id="457730" name="Rectangle 2"/>
          <p:cNvSpPr>
            <a:spLocks noGrp="1" noChangeArrowheads="1"/>
          </p:cNvSpPr>
          <p:nvPr>
            <p:ph type="title"/>
          </p:nvPr>
        </p:nvSpPr>
        <p:spPr>
          <a:xfrm>
            <a:off x="6858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dirty="0" smtClean="0"/>
              <a:t>EXAMPLE 6</a:t>
            </a:r>
          </a:p>
        </p:txBody>
      </p:sp>
      <p:sp>
        <p:nvSpPr>
          <p:cNvPr id="53252" name="Rectangle 3"/>
          <p:cNvSpPr>
            <a:spLocks noGrp="1" noChangeArrowheads="1"/>
          </p:cNvSpPr>
          <p:nvPr>
            <p:ph type="body" idx="1"/>
          </p:nvPr>
        </p:nvSpPr>
        <p:spPr>
          <a:xfrm>
            <a:off x="762000" y="992188"/>
            <a:ext cx="7239000" cy="4570412"/>
          </a:xfrm>
        </p:spPr>
        <p:txBody>
          <a:bodyPr/>
          <a:lstStyle/>
          <a:p>
            <a:pPr indent="-285750" eaLnBrk="1" hangingPunct="1">
              <a:lnSpc>
                <a:spcPct val="90000"/>
              </a:lnSpc>
              <a:buFont typeface="Wingdings" pitchFamily="2" charset="2"/>
              <a:buNone/>
            </a:pPr>
            <a:r>
              <a:rPr lang="en-US" dirty="0" smtClean="0"/>
              <a:t>   </a:t>
            </a:r>
            <a:r>
              <a:rPr lang="en-US" sz="2800" dirty="0" smtClean="0"/>
              <a:t>Joyce works at </a:t>
            </a:r>
            <a:r>
              <a:rPr lang="en-US" sz="2800" dirty="0" smtClean="0"/>
              <a:t>Fortunato’s</a:t>
            </a:r>
            <a:r>
              <a:rPr lang="en-US" sz="2800" dirty="0" smtClean="0"/>
              <a:t> Furniture. She is paid on commission. She receives 10% of her first $900 in sales and 15% of the balance of her sales. Last week she earned $750. What was the total value of the furniture she sold?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46" y="4343400"/>
            <a:ext cx="12954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5046" y="3200400"/>
            <a:ext cx="8842754" cy="3216265"/>
          </a:xfrm>
          <a:prstGeom prst="rect">
            <a:avLst/>
          </a:prstGeom>
          <a:noFill/>
        </p:spPr>
        <p:txBody>
          <a:bodyPr wrap="square" rtlCol="0">
            <a:spAutoFit/>
          </a:bodyPr>
          <a:lstStyle/>
          <a:p>
            <a:pPr algn="ctr"/>
            <a:r>
              <a:rPr lang="en-US" sz="1800" dirty="0" smtClean="0">
                <a:solidFill>
                  <a:srgbClr val="CC0099"/>
                </a:solidFill>
                <a:latin typeface="Cambria Math" pitchFamily="18" charset="0"/>
                <a:ea typeface="Cambria Math" pitchFamily="18" charset="0"/>
              </a:rPr>
              <a:t>Commission on 1</a:t>
            </a:r>
            <a:r>
              <a:rPr lang="en-US" sz="1800" baseline="30000" dirty="0" smtClean="0">
                <a:solidFill>
                  <a:srgbClr val="CC0099"/>
                </a:solidFill>
                <a:latin typeface="Cambria Math" pitchFamily="18" charset="0"/>
                <a:ea typeface="Cambria Math" pitchFamily="18" charset="0"/>
              </a:rPr>
              <a:t>st</a:t>
            </a:r>
            <a:r>
              <a:rPr lang="en-US" sz="1800" dirty="0" smtClean="0">
                <a:solidFill>
                  <a:srgbClr val="CC0099"/>
                </a:solidFill>
                <a:latin typeface="Cambria Math" pitchFamily="18" charset="0"/>
                <a:ea typeface="Cambria Math" pitchFamily="18" charset="0"/>
              </a:rPr>
              <a:t> $900  +  Commission on the balance of sales     =      Total commission</a:t>
            </a:r>
            <a:endParaRPr lang="en-US" sz="4000" dirty="0" smtClean="0">
              <a:solidFill>
                <a:srgbClr val="CC0099"/>
              </a:solidFill>
              <a:latin typeface="Cambria Math" pitchFamily="18" charset="0"/>
              <a:ea typeface="Cambria Math" pitchFamily="18" charset="0"/>
            </a:endParaRPr>
          </a:p>
          <a:p>
            <a:pPr algn="ctr"/>
            <a:r>
              <a:rPr lang="en-US" dirty="0" smtClean="0">
                <a:solidFill>
                  <a:srgbClr val="660066"/>
                </a:solidFill>
                <a:latin typeface="Cambria Math" pitchFamily="18" charset="0"/>
                <a:ea typeface="Cambria Math" pitchFamily="18" charset="0"/>
              </a:rPr>
              <a:t>.10(900)      +     .15(x – 900)             =        750</a:t>
            </a:r>
          </a:p>
          <a:p>
            <a:pPr algn="ctr"/>
            <a:r>
              <a:rPr lang="en-US" dirty="0" smtClean="0">
                <a:solidFill>
                  <a:srgbClr val="660066"/>
                </a:solidFill>
                <a:latin typeface="Cambria Math" pitchFamily="18" charset="0"/>
                <a:ea typeface="Cambria Math" pitchFamily="18" charset="0"/>
              </a:rPr>
              <a:t>90 + .15x – 135 = 750</a:t>
            </a:r>
          </a:p>
          <a:p>
            <a:pPr algn="ctr"/>
            <a:r>
              <a:rPr lang="en-US" dirty="0" smtClean="0">
                <a:solidFill>
                  <a:srgbClr val="660066"/>
                </a:solidFill>
                <a:latin typeface="Cambria Math" pitchFamily="18" charset="0"/>
                <a:ea typeface="Cambria Math" pitchFamily="18" charset="0"/>
              </a:rPr>
              <a:t>.15x – 45 = 750</a:t>
            </a:r>
          </a:p>
          <a:p>
            <a:pPr algn="ctr"/>
            <a:r>
              <a:rPr lang="en-US" dirty="0" smtClean="0">
                <a:solidFill>
                  <a:srgbClr val="660066"/>
                </a:solidFill>
                <a:latin typeface="Cambria Math" pitchFamily="18" charset="0"/>
                <a:ea typeface="Cambria Math" pitchFamily="18" charset="0"/>
              </a:rPr>
              <a:t>.15x = 795</a:t>
            </a:r>
          </a:p>
          <a:p>
            <a:pPr algn="ctr"/>
            <a:r>
              <a:rPr lang="en-US" dirty="0" smtClean="0">
                <a:solidFill>
                  <a:srgbClr val="660066"/>
                </a:solidFill>
                <a:latin typeface="Cambria Math" pitchFamily="18" charset="0"/>
                <a:ea typeface="Cambria Math" pitchFamily="18" charset="0"/>
              </a:rPr>
              <a:t>x = _____________</a:t>
            </a:r>
            <a:endParaRPr lang="en-US" dirty="0">
              <a:solidFill>
                <a:srgbClr val="660066"/>
              </a:solidFill>
              <a:latin typeface="Cambria Math" pitchFamily="18" charset="0"/>
              <a:ea typeface="Cambria Math" pitchFamily="18" charset="0"/>
            </a:endParaRP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p:cTn id="20"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p:cTn id="2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p:cTn id="34"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p:cTn id="41"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43" dur="500"/>
                                        <p:tgtEl>
                                          <p:spTgt spid="6">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6">
                                            <p:txEl>
                                              <p:pRg st="5" end="5"/>
                                            </p:txEl>
                                          </p:spTgt>
                                        </p:tgtEl>
                                        <p:attrNameLst>
                                          <p:attrName>style.visibility</p:attrName>
                                        </p:attrNameLst>
                                      </p:cBhvr>
                                      <p:to>
                                        <p:strVal val="visible"/>
                                      </p:to>
                                    </p:set>
                                    <p:anim calcmode="lin" valueType="num">
                                      <p:cBhvr>
                                        <p:cTn id="48"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5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E4047653-4C24-4F1A-93CB-629A0B0CF9F9}" type="slidenum">
              <a:rPr lang="en-US">
                <a:solidFill>
                  <a:srgbClr val="107DBC"/>
                </a:solidFill>
              </a:rPr>
              <a:pPr>
                <a:defRPr/>
              </a:pPr>
              <a:t>51</a:t>
            </a:fld>
            <a:endParaRPr lang="en-US" dirty="0">
              <a:solidFill>
                <a:srgbClr val="107DBC"/>
              </a:solidFill>
            </a:endParaRPr>
          </a:p>
        </p:txBody>
      </p:sp>
      <p:sp>
        <p:nvSpPr>
          <p:cNvPr id="54275"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dirty="0" smtClean="0"/>
              <a:t>Lauren is a salesperson at </a:t>
            </a:r>
            <a:r>
              <a:rPr lang="en-US" sz="2800" dirty="0" smtClean="0"/>
              <a:t>Koslow’s</a:t>
            </a:r>
            <a:r>
              <a:rPr lang="en-US" sz="2800" dirty="0" smtClean="0"/>
              <a:t> Tires. She is paid a monthly commission. She receives 6% of her first $1,000 in sales and 11% of the balance of her sales. Today she earned $203. What was the total value of the tires she sold?  </a:t>
            </a:r>
          </a:p>
        </p:txBody>
      </p:sp>
      <p:sp>
        <p:nvSpPr>
          <p:cNvPr id="54276"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dirty="0">
                <a:solidFill>
                  <a:schemeClr val="tx1"/>
                </a:solidFill>
                <a:latin typeface="Arial Narrow" pitchFamily="34" charset="0"/>
              </a:rPr>
              <a:t>CHECK </a:t>
            </a:r>
            <a:r>
              <a:rPr lang="en-US" sz="3000" dirty="0">
                <a:solidFill>
                  <a:schemeClr val="tx2"/>
                </a:solidFill>
                <a:latin typeface="Arial Narrow" pitchFamily="34" charset="0"/>
              </a:rPr>
              <a:t>YOUR UNDERSTANDING</a:t>
            </a:r>
          </a:p>
        </p:txBody>
      </p:sp>
      <p:pic>
        <p:nvPicPr>
          <p:cNvPr id="54277"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46" y="4343400"/>
            <a:ext cx="12954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6324313" y="2743200"/>
            <a:ext cx="2743200" cy="3429000"/>
            <a:chOff x="5029200" y="1371600"/>
            <a:chExt cx="2846328" cy="3662363"/>
          </a:xfrm>
        </p:grpSpPr>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371600"/>
              <a:ext cx="2846328"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271263" y="1371600"/>
              <a:ext cx="2362200" cy="3477875"/>
            </a:xfrm>
            <a:prstGeom prst="rect">
              <a:avLst/>
            </a:prstGeom>
            <a:noFill/>
          </p:spPr>
          <p:txBody>
            <a:bodyPr wrap="square" rtlCol="0">
              <a:spAutoFit/>
            </a:bodyPr>
            <a:lstStyle/>
            <a:p>
              <a:pPr algn="ctr"/>
              <a:r>
                <a:rPr lang="en-US" sz="4400" dirty="0" smtClean="0">
                  <a:solidFill>
                    <a:srgbClr val="800080"/>
                  </a:solidFill>
                  <a:effectLst>
                    <a:outerShdw blurRad="38100" dist="38100" dir="2700000" algn="tl">
                      <a:srgbClr val="000000">
                        <a:alpha val="43137"/>
                      </a:srgbClr>
                    </a:outerShdw>
                  </a:effectLst>
                  <a:latin typeface="Juice ITC" pitchFamily="82" charset="0"/>
                </a:rPr>
                <a:t>Turn in this question on a separate sheet of paper</a:t>
              </a:r>
              <a:endParaRPr lang="en-US" sz="4400" dirty="0">
                <a:solidFill>
                  <a:srgbClr val="800080"/>
                </a:solidFill>
                <a:effectLst>
                  <a:outerShdw blurRad="38100" dist="38100" dir="2700000" algn="tl">
                    <a:srgbClr val="000000">
                      <a:alpha val="43137"/>
                    </a:srgbClr>
                  </a:outerShdw>
                </a:effectLst>
                <a:latin typeface="Juice ITC" pitchFamily="82" charset="0"/>
              </a:endParaRPr>
            </a:p>
          </p:txBody>
        </p:sp>
      </p:gr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0"/>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712E3078-3D3B-4F69-9A77-C0E78B3AD87D}" type="slidenum">
              <a:rPr lang="en-US">
                <a:solidFill>
                  <a:srgbClr val="107DBC"/>
                </a:solidFill>
              </a:rPr>
              <a:pPr>
                <a:defRPr/>
              </a:pPr>
              <a:t>52</a:t>
            </a:fld>
            <a:endParaRPr lang="en-US" dirty="0">
              <a:solidFill>
                <a:srgbClr val="107DBC"/>
              </a:solidFill>
            </a:endParaRPr>
          </a:p>
        </p:txBody>
      </p:sp>
      <p:sp>
        <p:nvSpPr>
          <p:cNvPr id="55299" name="Rectangle 2"/>
          <p:cNvSpPr>
            <a:spLocks noGrp="1" noChangeArrowheads="1"/>
          </p:cNvSpPr>
          <p:nvPr>
            <p:ph type="ctrTitle"/>
          </p:nvPr>
        </p:nvSpPr>
        <p:spPr>
          <a:xfrm>
            <a:off x="1981200" y="92075"/>
            <a:ext cx="6094413" cy="2057400"/>
          </a:xfrm>
          <a:noFill/>
        </p:spPr>
        <p:txBody>
          <a:bodyPr/>
          <a:lstStyle/>
          <a:p>
            <a:pPr eaLnBrk="1" hangingPunct="1"/>
            <a:r>
              <a:rPr lang="en-US" sz="3200" dirty="0" smtClean="0">
                <a:solidFill>
                  <a:srgbClr val="F7FAFB"/>
                </a:solidFill>
              </a:rPr>
              <a:t>6-4</a:t>
            </a:r>
            <a:r>
              <a:rPr lang="en-US" sz="3200" dirty="0" smtClean="0"/>
              <a:t/>
            </a:r>
            <a:br>
              <a:rPr lang="en-US" sz="3200" dirty="0" smtClean="0"/>
            </a:br>
            <a:r>
              <a:rPr lang="en-US" sz="4000" dirty="0" smtClean="0"/>
              <a:t>EMPLOYEE BENEFITS</a:t>
            </a:r>
          </a:p>
        </p:txBody>
      </p:sp>
      <p:sp>
        <p:nvSpPr>
          <p:cNvPr id="55300" name="Rectangle 3"/>
          <p:cNvSpPr>
            <a:spLocks noGrp="1" noChangeArrowheads="1"/>
          </p:cNvSpPr>
          <p:nvPr>
            <p:ph type="subTitle" idx="1"/>
          </p:nvPr>
        </p:nvSpPr>
        <p:spPr/>
        <p:txBody>
          <a:bodyPr/>
          <a:lstStyle/>
          <a:p>
            <a:pPr eaLnBrk="1" hangingPunct="1">
              <a:buFont typeface="Wingdings" pitchFamily="2" charset="2"/>
              <a:buNone/>
            </a:pPr>
            <a:r>
              <a:rPr lang="en-US" b="0" dirty="0" smtClean="0">
                <a:solidFill>
                  <a:schemeClr val="accent2"/>
                </a:solidFill>
              </a:rPr>
              <a:t>	</a:t>
            </a:r>
            <a:r>
              <a:rPr lang="en-US" dirty="0" smtClean="0">
                <a:solidFill>
                  <a:srgbClr val="107DBC"/>
                </a:solidFill>
              </a:rPr>
              <a:t>Understand and calculate</a:t>
            </a:r>
            <a:r>
              <a:rPr lang="en-US" b="0" dirty="0" smtClean="0">
                <a:solidFill>
                  <a:srgbClr val="107DBC"/>
                </a:solidFill>
              </a:rPr>
              <a:t> </a:t>
            </a:r>
            <a:r>
              <a:rPr lang="en-US" b="0" dirty="0" smtClean="0">
                <a:solidFill>
                  <a:srgbClr val="A1AF19"/>
                </a:solidFill>
              </a:rPr>
              <a:t> </a:t>
            </a:r>
            <a:r>
              <a:rPr lang="en-US" dirty="0" smtClean="0">
                <a:solidFill>
                  <a:schemeClr val="tx1"/>
                </a:solidFill>
              </a:rPr>
              <a:t>the value of certain employee benefits.</a:t>
            </a:r>
            <a:r>
              <a:rPr lang="en-US" dirty="0" smtClean="0"/>
              <a:t>   </a:t>
            </a:r>
            <a:endParaRPr lang="en-US" dirty="0" smtClean="0">
              <a:solidFill>
                <a:schemeClr val="tx1"/>
              </a:solidFill>
            </a:endParaRPr>
          </a:p>
          <a:p>
            <a:pPr eaLnBrk="1" hangingPunct="1">
              <a:buFont typeface="Wingdings" pitchFamily="2" charset="2"/>
              <a:buNone/>
            </a:pPr>
            <a:endParaRPr lang="en-US" dirty="0" smtClean="0">
              <a:solidFill>
                <a:schemeClr val="tx1"/>
              </a:solidFill>
            </a:endParaRPr>
          </a:p>
        </p:txBody>
      </p:sp>
      <p:sp>
        <p:nvSpPr>
          <p:cNvPr id="340996" name="Oval 4"/>
          <p:cNvSpPr>
            <a:spLocks noChangeArrowheads="1"/>
          </p:cNvSpPr>
          <p:nvPr/>
        </p:nvSpPr>
        <p:spPr bwMode="auto">
          <a:xfrm>
            <a:off x="228600" y="2133600"/>
            <a:ext cx="3962400" cy="762000"/>
          </a:xfrm>
          <a:prstGeom prst="ellipse">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pPr algn="ctr">
              <a:spcBef>
                <a:spcPct val="0"/>
              </a:spcBef>
              <a:defRPr/>
            </a:pPr>
            <a:r>
              <a:rPr lang="en-US" sz="3600" b="0" dirty="0">
                <a:solidFill>
                  <a:srgbClr val="0066CC"/>
                </a:solidFill>
                <a:effectLst>
                  <a:outerShdw blurRad="38100" dist="38100" dir="2700000" algn="tl">
                    <a:srgbClr val="000000"/>
                  </a:outerShdw>
                </a:effectLst>
                <a:latin typeface="Arial Black" pitchFamily="34" charset="0"/>
              </a:rPr>
              <a:t> </a:t>
            </a:r>
            <a:r>
              <a:rPr lang="en-US" sz="3600" b="0" dirty="0">
                <a:solidFill>
                  <a:srgbClr val="F8F8F8"/>
                </a:solidFill>
                <a:latin typeface="Arial Black" pitchFamily="34" charset="0"/>
              </a:rPr>
              <a:t>OBJECTIVES</a:t>
            </a:r>
          </a:p>
        </p:txBody>
      </p:sp>
    </p:spTree>
  </p:cSld>
  <p:clrMapOvr>
    <a:masterClrMapping/>
  </p:clrMapOvr>
  <p:transition spd="med">
    <p:cover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BFAD084E-A414-4371-8134-4E69CCA9E678}" type="slidenum">
              <a:rPr lang="en-US">
                <a:solidFill>
                  <a:srgbClr val="107DBC"/>
                </a:solidFill>
              </a:rPr>
              <a:pPr>
                <a:defRPr/>
              </a:pPr>
              <a:t>53</a:t>
            </a:fld>
            <a:endParaRPr lang="en-US" dirty="0">
              <a:solidFill>
                <a:srgbClr val="107DBC"/>
              </a:solidFill>
            </a:endParaRPr>
          </a:p>
        </p:txBody>
      </p:sp>
      <p:sp>
        <p:nvSpPr>
          <p:cNvPr id="56323" name="Rectangle 2"/>
          <p:cNvSpPr>
            <a:spLocks noGrp="1" noChangeArrowheads="1"/>
          </p:cNvSpPr>
          <p:nvPr>
            <p:ph type="body" sz="half" idx="1"/>
          </p:nvPr>
        </p:nvSpPr>
        <p:spPr>
          <a:xfrm>
            <a:off x="990600" y="1524000"/>
            <a:ext cx="8001000" cy="4876800"/>
          </a:xfrm>
        </p:spPr>
        <p:txBody>
          <a:bodyPr numCol="2"/>
          <a:lstStyle/>
          <a:p>
            <a:pPr eaLnBrk="1" hangingPunct="1"/>
            <a:r>
              <a:rPr lang="en-US" sz="2000" dirty="0" smtClean="0"/>
              <a:t> employee benefits</a:t>
            </a:r>
          </a:p>
          <a:p>
            <a:pPr lvl="1" eaLnBrk="1" hangingPunct="1"/>
            <a:r>
              <a:rPr lang="en-US" sz="1600" dirty="0" smtClean="0">
                <a:solidFill>
                  <a:srgbClr val="FF0000"/>
                </a:solidFill>
              </a:rPr>
              <a:t>Value added options that an employer may choose to offer employees; typically, benefits are in the forms of insurance (health, life, disability), paid vacation time, paid holiday time, retirement plans, stock ownership plans and child care leaves.</a:t>
            </a:r>
          </a:p>
          <a:p>
            <a:pPr eaLnBrk="1" hangingPunct="1"/>
            <a:r>
              <a:rPr lang="en-US" sz="2000" dirty="0" smtClean="0"/>
              <a:t> insurance</a:t>
            </a:r>
          </a:p>
          <a:p>
            <a:pPr lvl="1" eaLnBrk="1" hangingPunct="1"/>
            <a:r>
              <a:rPr lang="en-US" sz="1600" dirty="0" smtClean="0">
                <a:solidFill>
                  <a:srgbClr val="FF0000"/>
                </a:solidFill>
              </a:rPr>
              <a:t>Health, life and disability. Helps to cover costs of medical bills, funeral costs, everyday bills if you are unable to work due to a disability</a:t>
            </a:r>
          </a:p>
          <a:p>
            <a:pPr eaLnBrk="1" hangingPunct="1"/>
            <a:r>
              <a:rPr lang="en-US" sz="2000" dirty="0" smtClean="0"/>
              <a:t> paid vacation time</a:t>
            </a:r>
          </a:p>
          <a:p>
            <a:pPr lvl="1" eaLnBrk="1" hangingPunct="1"/>
            <a:r>
              <a:rPr lang="en-US" sz="1600" dirty="0" smtClean="0">
                <a:solidFill>
                  <a:srgbClr val="FF0000"/>
                </a:solidFill>
              </a:rPr>
              <a:t>Paid time off that an employer may offer to employees as an employee benefit.</a:t>
            </a:r>
          </a:p>
          <a:p>
            <a:pPr eaLnBrk="1" hangingPunct="1"/>
            <a:r>
              <a:rPr lang="en-US" sz="2000" dirty="0" smtClean="0"/>
              <a:t> paid holiday time</a:t>
            </a:r>
          </a:p>
          <a:p>
            <a:pPr lvl="1" eaLnBrk="1" hangingPunct="1"/>
            <a:r>
              <a:rPr lang="en-US" sz="1600" dirty="0" smtClean="0">
                <a:solidFill>
                  <a:srgbClr val="FF0000"/>
                </a:solidFill>
              </a:rPr>
              <a:t>Paid time off for holidays that an employer may offer to employees as an employee benefit</a:t>
            </a:r>
          </a:p>
          <a:p>
            <a:pPr eaLnBrk="1" hangingPunct="1"/>
            <a:r>
              <a:rPr lang="en-US" sz="2000" dirty="0" smtClean="0"/>
              <a:t> retirement plans</a:t>
            </a:r>
          </a:p>
          <a:p>
            <a:pPr lvl="1" eaLnBrk="1" hangingPunct="1"/>
            <a:r>
              <a:rPr lang="en-US" sz="1600" dirty="0" smtClean="0">
                <a:solidFill>
                  <a:srgbClr val="FF0000"/>
                </a:solidFill>
              </a:rPr>
              <a:t>A means that employers may offer as to save for retirement; these types of plans may include pensions or 401(K).</a:t>
            </a:r>
          </a:p>
          <a:p>
            <a:pPr eaLnBrk="1" hangingPunct="1"/>
            <a:r>
              <a:rPr lang="en-US" sz="2000" dirty="0" smtClean="0"/>
              <a:t> stock ownership plans</a:t>
            </a:r>
          </a:p>
          <a:p>
            <a:pPr lvl="1" eaLnBrk="1" hangingPunct="1"/>
            <a:r>
              <a:rPr lang="en-US" sz="1600" dirty="0" smtClean="0">
                <a:solidFill>
                  <a:srgbClr val="FF0000"/>
                </a:solidFill>
              </a:rPr>
              <a:t>A plan that allows employees to buy or receive company stock; offered as an employee benefit.</a:t>
            </a:r>
          </a:p>
          <a:p>
            <a:pPr eaLnBrk="1" hangingPunct="1"/>
            <a:r>
              <a:rPr lang="en-US" sz="2000" dirty="0" smtClean="0"/>
              <a:t> childcare leave</a:t>
            </a:r>
          </a:p>
          <a:p>
            <a:pPr lvl="1" eaLnBrk="1" hangingPunct="1"/>
            <a:r>
              <a:rPr lang="en-US" sz="1600" dirty="0" smtClean="0">
                <a:solidFill>
                  <a:srgbClr val="FF0000"/>
                </a:solidFill>
              </a:rPr>
              <a:t>An employee benefit that allows employees paid time off to care for sick children or newborns.</a:t>
            </a:r>
          </a:p>
        </p:txBody>
      </p:sp>
      <p:sp>
        <p:nvSpPr>
          <p:cNvPr id="343044" name="Oval 4"/>
          <p:cNvSpPr>
            <a:spLocks noChangeArrowheads="1"/>
          </p:cNvSpPr>
          <p:nvPr/>
        </p:nvSpPr>
        <p:spPr bwMode="auto">
          <a:xfrm>
            <a:off x="609600" y="838200"/>
            <a:ext cx="3505200" cy="609600"/>
          </a:xfrm>
          <a:prstGeom prst="ellipse">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pPr algn="ctr">
              <a:spcBef>
                <a:spcPct val="0"/>
              </a:spcBef>
              <a:defRPr/>
            </a:pPr>
            <a:r>
              <a:rPr lang="en-US" sz="3600" b="0" dirty="0">
                <a:solidFill>
                  <a:srgbClr val="0066CC"/>
                </a:solidFill>
                <a:effectLst>
                  <a:outerShdw blurRad="38100" dist="38100" dir="2700000" algn="tl">
                    <a:srgbClr val="000000"/>
                  </a:outerShdw>
                </a:effectLst>
                <a:latin typeface="Arial Black" pitchFamily="34" charset="0"/>
              </a:rPr>
              <a:t> </a:t>
            </a:r>
            <a:r>
              <a:rPr lang="en-US" sz="3600" b="0" dirty="0">
                <a:solidFill>
                  <a:srgbClr val="F8F8F8"/>
                </a:solidFill>
                <a:effectLst>
                  <a:outerShdw blurRad="38100" dist="38100" dir="2700000" algn="tl">
                    <a:srgbClr val="000000"/>
                  </a:outerShdw>
                </a:effectLst>
                <a:latin typeface="Arial Black" pitchFamily="34" charset="0"/>
              </a:rPr>
              <a:t> </a:t>
            </a:r>
            <a:r>
              <a:rPr lang="en-US" sz="3600" b="0" dirty="0">
                <a:solidFill>
                  <a:srgbClr val="F8F8F8"/>
                </a:solidFill>
                <a:latin typeface="Arial Black" pitchFamily="34" charset="0"/>
              </a:rPr>
              <a:t>Key Terms</a:t>
            </a:r>
          </a:p>
        </p:txBody>
      </p:sp>
    </p:spTree>
  </p:cSld>
  <p:clrMapOvr>
    <a:masterClrMapping/>
  </p:clrMapOvr>
  <p:transition spd="med">
    <p:cover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BFAD084E-A414-4371-8134-4E69CCA9E678}" type="slidenum">
              <a:rPr lang="en-US">
                <a:solidFill>
                  <a:srgbClr val="107DBC"/>
                </a:solidFill>
              </a:rPr>
              <a:pPr>
                <a:defRPr/>
              </a:pPr>
              <a:t>54</a:t>
            </a:fld>
            <a:endParaRPr lang="en-US" dirty="0">
              <a:solidFill>
                <a:srgbClr val="107DBC"/>
              </a:solidFill>
            </a:endParaRPr>
          </a:p>
        </p:txBody>
      </p:sp>
      <p:sp>
        <p:nvSpPr>
          <p:cNvPr id="56324" name="Rectangle 3"/>
          <p:cNvSpPr>
            <a:spLocks noGrp="1" noChangeArrowheads="1"/>
          </p:cNvSpPr>
          <p:nvPr>
            <p:ph type="body" sz="half" idx="2"/>
          </p:nvPr>
        </p:nvSpPr>
        <p:spPr>
          <a:xfrm>
            <a:off x="914400" y="1600200"/>
            <a:ext cx="8077200" cy="4570413"/>
          </a:xfrm>
        </p:spPr>
        <p:txBody>
          <a:bodyPr numCol="2"/>
          <a:lstStyle/>
          <a:p>
            <a:pPr eaLnBrk="1" hangingPunct="1"/>
            <a:r>
              <a:rPr lang="en-US" sz="2000" dirty="0" smtClean="0"/>
              <a:t> family health care</a:t>
            </a:r>
          </a:p>
          <a:p>
            <a:pPr lvl="1" eaLnBrk="1" hangingPunct="1"/>
            <a:r>
              <a:rPr lang="en-US" sz="1800" dirty="0" smtClean="0">
                <a:solidFill>
                  <a:srgbClr val="FF0000"/>
                </a:solidFill>
              </a:rPr>
              <a:t>Covers all members of the immediate family for health care bills that are outlined in the health care coverage plan</a:t>
            </a:r>
          </a:p>
          <a:p>
            <a:pPr eaLnBrk="1" hangingPunct="1"/>
            <a:r>
              <a:rPr lang="en-US" sz="2000" dirty="0" smtClean="0"/>
              <a:t> individual health care</a:t>
            </a:r>
          </a:p>
          <a:p>
            <a:pPr lvl="1" eaLnBrk="1" hangingPunct="1"/>
            <a:r>
              <a:rPr lang="en-US" sz="1800" dirty="0" smtClean="0">
                <a:solidFill>
                  <a:srgbClr val="FF0000"/>
                </a:solidFill>
              </a:rPr>
              <a:t>Covers only the employee</a:t>
            </a:r>
          </a:p>
          <a:p>
            <a:pPr eaLnBrk="1" hangingPunct="1"/>
            <a:r>
              <a:rPr lang="en-US" sz="2000" dirty="0" smtClean="0"/>
              <a:t> pension</a:t>
            </a:r>
          </a:p>
          <a:p>
            <a:pPr lvl="1" eaLnBrk="1" hangingPunct="1"/>
            <a:r>
              <a:rPr lang="en-US" sz="1800" dirty="0" smtClean="0">
                <a:solidFill>
                  <a:srgbClr val="FF0000"/>
                </a:solidFill>
              </a:rPr>
              <a:t>A form of compensation that an employee receives from an employer after retirement.</a:t>
            </a:r>
          </a:p>
          <a:p>
            <a:pPr eaLnBrk="1" hangingPunct="1"/>
            <a:r>
              <a:rPr lang="en-US" sz="2000" dirty="0" smtClean="0"/>
              <a:t> unemployment insurance</a:t>
            </a:r>
          </a:p>
          <a:p>
            <a:pPr lvl="1" eaLnBrk="1" hangingPunct="1"/>
            <a:r>
              <a:rPr lang="en-US" sz="1800" dirty="0" smtClean="0">
                <a:solidFill>
                  <a:srgbClr val="FF0000"/>
                </a:solidFill>
              </a:rPr>
              <a:t>A government program that offer benefits to eligible employees who, through no fault of their own, have become unemployed. Offers temporary assistance for people who are out of a job but looking for replacement employment; certain eligibility requirements must be met.</a:t>
            </a:r>
          </a:p>
          <a:p>
            <a:pPr eaLnBrk="1" hangingPunct="1"/>
            <a:r>
              <a:rPr lang="en-US" sz="2000" dirty="0" smtClean="0"/>
              <a:t> base period</a:t>
            </a:r>
          </a:p>
          <a:p>
            <a:pPr lvl="1" eaLnBrk="1" hangingPunct="1"/>
            <a:r>
              <a:rPr lang="en-US" sz="1800" dirty="0" smtClean="0">
                <a:solidFill>
                  <a:srgbClr val="FF0000"/>
                </a:solidFill>
              </a:rPr>
              <a:t>A fixed period of time that most states use in an unemployment insurance formula to determine weekly benefits.</a:t>
            </a:r>
          </a:p>
          <a:p>
            <a:pPr eaLnBrk="1" hangingPunct="1"/>
            <a:r>
              <a:rPr lang="en-US" sz="2000" dirty="0" smtClean="0"/>
              <a:t> worker’s compensation</a:t>
            </a:r>
          </a:p>
          <a:p>
            <a:pPr lvl="1" eaLnBrk="1" hangingPunct="1"/>
            <a:r>
              <a:rPr lang="en-US" sz="1800" dirty="0" smtClean="0">
                <a:solidFill>
                  <a:srgbClr val="FF0000"/>
                </a:solidFill>
              </a:rPr>
              <a:t>Assistance to employees who are injured while working at their job; a program that is governed by state laws.</a:t>
            </a:r>
          </a:p>
        </p:txBody>
      </p:sp>
      <p:sp>
        <p:nvSpPr>
          <p:cNvPr id="343044" name="Oval 4"/>
          <p:cNvSpPr>
            <a:spLocks noChangeArrowheads="1"/>
          </p:cNvSpPr>
          <p:nvPr/>
        </p:nvSpPr>
        <p:spPr bwMode="auto">
          <a:xfrm>
            <a:off x="609600" y="838200"/>
            <a:ext cx="3505200" cy="609600"/>
          </a:xfrm>
          <a:prstGeom prst="ellipse">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pPr algn="ctr">
              <a:spcBef>
                <a:spcPct val="0"/>
              </a:spcBef>
              <a:defRPr/>
            </a:pPr>
            <a:r>
              <a:rPr lang="en-US" sz="3600" b="0" dirty="0">
                <a:solidFill>
                  <a:srgbClr val="0066CC"/>
                </a:solidFill>
                <a:effectLst>
                  <a:outerShdw blurRad="38100" dist="38100" dir="2700000" algn="tl">
                    <a:srgbClr val="000000"/>
                  </a:outerShdw>
                </a:effectLst>
                <a:latin typeface="Arial Black" pitchFamily="34" charset="0"/>
              </a:rPr>
              <a:t> </a:t>
            </a:r>
            <a:r>
              <a:rPr lang="en-US" sz="3600" b="0" dirty="0">
                <a:solidFill>
                  <a:srgbClr val="F8F8F8"/>
                </a:solidFill>
                <a:effectLst>
                  <a:outerShdw blurRad="38100" dist="38100" dir="2700000" algn="tl">
                    <a:srgbClr val="000000"/>
                  </a:outerShdw>
                </a:effectLst>
                <a:latin typeface="Arial Black" pitchFamily="34" charset="0"/>
              </a:rPr>
              <a:t> </a:t>
            </a:r>
            <a:r>
              <a:rPr lang="en-US" sz="3600" b="0" dirty="0">
                <a:solidFill>
                  <a:srgbClr val="F8F8F8"/>
                </a:solidFill>
                <a:latin typeface="Arial Black" pitchFamily="34" charset="0"/>
              </a:rPr>
              <a:t>Key Terms</a:t>
            </a:r>
          </a:p>
        </p:txBody>
      </p:sp>
    </p:spTree>
    <p:extLst>
      <p:ext uri="{BB962C8B-B14F-4D97-AF65-F5344CB8AC3E}">
        <p14:creationId xmlns:p14="http://schemas.microsoft.com/office/powerpoint/2010/main" val="3450692729"/>
      </p:ext>
    </p:extLst>
  </p:cSld>
  <p:clrMapOvr>
    <a:masterClrMapping/>
  </p:clrMapOvr>
  <p:transition spd="med">
    <p:cover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08FC5CCF-F66A-4F97-A40A-0692F3ABB5C9}" type="slidenum">
              <a:rPr lang="en-US">
                <a:solidFill>
                  <a:srgbClr val="107DBC"/>
                </a:solidFill>
              </a:rPr>
              <a:pPr>
                <a:defRPr/>
              </a:pPr>
              <a:t>55</a:t>
            </a:fld>
            <a:endParaRPr lang="en-US" dirty="0">
              <a:solidFill>
                <a:srgbClr val="107DBC"/>
              </a:solidFill>
            </a:endParaRPr>
          </a:p>
        </p:txBody>
      </p:sp>
      <p:sp>
        <p:nvSpPr>
          <p:cNvPr id="344066" name="Rectangle 2"/>
          <p:cNvSpPr>
            <a:spLocks noGrp="1" noChangeArrowheads="1"/>
          </p:cNvSpPr>
          <p:nvPr>
            <p:ph type="title"/>
          </p:nvPr>
        </p:nvSpPr>
        <p:spPr/>
        <p:txBody>
          <a:bodyPr/>
          <a:lstStyle/>
          <a:p>
            <a:pPr eaLnBrk="1" hangingPunct="1">
              <a:defRPr/>
            </a:pPr>
            <a:r>
              <a:rPr lang="en-US" dirty="0" smtClean="0"/>
              <a:t>What are the benefits of a job?</a:t>
            </a:r>
          </a:p>
        </p:txBody>
      </p:sp>
      <p:sp>
        <p:nvSpPr>
          <p:cNvPr id="57348" name="Rectangle 3"/>
          <p:cNvSpPr>
            <a:spLocks noGrp="1" noChangeArrowheads="1"/>
          </p:cNvSpPr>
          <p:nvPr>
            <p:ph type="body" idx="1"/>
          </p:nvPr>
        </p:nvSpPr>
        <p:spPr/>
        <p:txBody>
          <a:bodyPr/>
          <a:lstStyle/>
          <a:p>
            <a:pPr eaLnBrk="1" hangingPunct="1"/>
            <a:r>
              <a:rPr lang="en-US" dirty="0" smtClean="0"/>
              <a:t>List some job benefits.</a:t>
            </a:r>
          </a:p>
          <a:p>
            <a:pPr eaLnBrk="1" hangingPunct="1"/>
            <a:r>
              <a:rPr lang="en-US" dirty="0" smtClean="0"/>
              <a:t>What job benefits may be unique to salaried workers?</a:t>
            </a:r>
          </a:p>
          <a:p>
            <a:pPr eaLnBrk="1" hangingPunct="1"/>
            <a:r>
              <a:rPr lang="en-US" dirty="0" smtClean="0"/>
              <a:t>Are there any requirements that a person who is collecting unemployment insurance must fulfill?</a:t>
            </a:r>
          </a:p>
        </p:txBody>
      </p:sp>
      <p:grpSp>
        <p:nvGrpSpPr>
          <p:cNvPr id="5" name="Group 4"/>
          <p:cNvGrpSpPr/>
          <p:nvPr/>
        </p:nvGrpSpPr>
        <p:grpSpPr>
          <a:xfrm>
            <a:off x="6324313" y="2743200"/>
            <a:ext cx="2743200" cy="3429000"/>
            <a:chOff x="5029200" y="1371600"/>
            <a:chExt cx="2846328" cy="3662363"/>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371600"/>
              <a:ext cx="2846328"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271263" y="1371600"/>
              <a:ext cx="2362200" cy="3477875"/>
            </a:xfrm>
            <a:prstGeom prst="rect">
              <a:avLst/>
            </a:prstGeom>
            <a:noFill/>
          </p:spPr>
          <p:txBody>
            <a:bodyPr wrap="square" rtlCol="0">
              <a:spAutoFit/>
            </a:bodyPr>
            <a:lstStyle/>
            <a:p>
              <a:pPr algn="ctr"/>
              <a:r>
                <a:rPr lang="en-US" sz="4400" dirty="0" smtClean="0">
                  <a:solidFill>
                    <a:srgbClr val="800080"/>
                  </a:solidFill>
                  <a:effectLst>
                    <a:outerShdw blurRad="38100" dist="38100" dir="2700000" algn="tl">
                      <a:srgbClr val="000000">
                        <a:alpha val="43137"/>
                      </a:srgbClr>
                    </a:outerShdw>
                  </a:effectLst>
                  <a:latin typeface="Juice ITC" pitchFamily="82" charset="0"/>
                </a:rPr>
                <a:t>Turn in this question on a separate sheet of paper</a:t>
              </a:r>
              <a:endParaRPr lang="en-US" sz="4400" dirty="0">
                <a:solidFill>
                  <a:srgbClr val="800080"/>
                </a:solidFill>
                <a:effectLst>
                  <a:outerShdw blurRad="38100" dist="38100" dir="2700000" algn="tl">
                    <a:srgbClr val="000000">
                      <a:alpha val="43137"/>
                    </a:srgbClr>
                  </a:outerShdw>
                </a:effectLst>
                <a:latin typeface="Juice ITC" pitchFamily="82" charset="0"/>
              </a:endParaRPr>
            </a:p>
          </p:txBody>
        </p:sp>
      </p:gr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790F6855-41B5-47D3-AB35-3337ECF15CE2}" type="slidenum">
              <a:rPr lang="en-US">
                <a:solidFill>
                  <a:srgbClr val="107DBC"/>
                </a:solidFill>
              </a:rPr>
              <a:pPr>
                <a:defRPr/>
              </a:pPr>
              <a:t>56</a:t>
            </a:fld>
            <a:endParaRPr lang="en-US" dirty="0">
              <a:solidFill>
                <a:srgbClr val="107DBC"/>
              </a:solidFill>
            </a:endParaRPr>
          </a:p>
        </p:txBody>
      </p:sp>
      <p:sp>
        <p:nvSpPr>
          <p:cNvPr id="345090" name="Rectangle 2"/>
          <p:cNvSpPr>
            <a:spLocks noGrp="1" noChangeArrowheads="1"/>
          </p:cNvSpPr>
          <p:nvPr>
            <p:ph type="title"/>
          </p:nvPr>
        </p:nvSpPr>
        <p:spPr>
          <a:xfrm>
            <a:off x="762000" y="457200"/>
            <a:ext cx="19812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dirty="0" smtClean="0"/>
              <a:t>Example 1</a:t>
            </a:r>
          </a:p>
        </p:txBody>
      </p:sp>
      <p:sp>
        <p:nvSpPr>
          <p:cNvPr id="58372" name="Rectangle 3"/>
          <p:cNvSpPr>
            <a:spLocks noGrp="1" noChangeArrowheads="1"/>
          </p:cNvSpPr>
          <p:nvPr>
            <p:ph type="body" idx="1"/>
          </p:nvPr>
        </p:nvSpPr>
        <p:spPr>
          <a:xfrm>
            <a:off x="762000" y="990600"/>
            <a:ext cx="7696200" cy="4570413"/>
          </a:xfrm>
        </p:spPr>
        <p:txBody>
          <a:bodyPr/>
          <a:lstStyle/>
          <a:p>
            <a:pPr eaLnBrk="1" hangingPunct="1">
              <a:lnSpc>
                <a:spcPct val="90000"/>
              </a:lnSpc>
              <a:buFont typeface="Wingdings" pitchFamily="2" charset="2"/>
              <a:buNone/>
            </a:pPr>
            <a:r>
              <a:rPr lang="en-US" dirty="0" smtClean="0"/>
              <a:t>   </a:t>
            </a:r>
            <a:r>
              <a:rPr lang="en-US" sz="2800" dirty="0" smtClean="0"/>
              <a:t> Alan works for a printing company. It has been a little over four years since he was hired. He now makes $54,080 per year. When he was hired, he was told that he had five days of paid vacation time. For each year that he worked at the company, he would gain another two days of paid vacation time to a maximum of 20 days. How many paid vacation days does he now get at the end of four years of employment and how much will he make during the time he is on vacation?  </a:t>
            </a:r>
          </a:p>
        </p:txBody>
      </p:sp>
    </p:spTree>
  </p:cSld>
  <p:clrMapOvr>
    <a:masterClrMapping/>
  </p:clrMapOvr>
  <p:transition spd="med">
    <p:cover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14520951"/>
              </p:ext>
            </p:extLst>
          </p:nvPr>
        </p:nvGraphicFramePr>
        <p:xfrm>
          <a:off x="589006" y="1537395"/>
          <a:ext cx="4821194" cy="2682240"/>
        </p:xfrm>
        <a:graphic>
          <a:graphicData uri="http://schemas.openxmlformats.org/drawingml/2006/table">
            <a:tbl>
              <a:tblPr firstRow="1" bandRow="1">
                <a:tableStyleId>{00A15C55-8517-42AA-B614-E9B94910E393}</a:tableStyleId>
              </a:tblPr>
              <a:tblGrid>
                <a:gridCol w="2066969"/>
                <a:gridCol w="2754225"/>
              </a:tblGrid>
              <a:tr h="370840">
                <a:tc>
                  <a:txBody>
                    <a:bodyPr/>
                    <a:lstStyle/>
                    <a:p>
                      <a:pPr algn="ctr"/>
                      <a:r>
                        <a:rPr lang="en-US" sz="2000" dirty="0" smtClean="0">
                          <a:solidFill>
                            <a:srgbClr val="CC0099"/>
                          </a:solidFill>
                          <a:latin typeface="Cambria Math" pitchFamily="18" charset="0"/>
                          <a:ea typeface="Cambria Math" pitchFamily="18" charset="0"/>
                        </a:rPr>
                        <a:t>Number of</a:t>
                      </a:r>
                      <a:r>
                        <a:rPr lang="en-US" sz="2000" baseline="0" dirty="0" smtClean="0">
                          <a:solidFill>
                            <a:srgbClr val="CC0099"/>
                          </a:solidFill>
                          <a:latin typeface="Cambria Math" pitchFamily="18" charset="0"/>
                          <a:ea typeface="Cambria Math" pitchFamily="18" charset="0"/>
                        </a:rPr>
                        <a:t> </a:t>
                      </a:r>
                    </a:p>
                    <a:p>
                      <a:pPr algn="ctr"/>
                      <a:r>
                        <a:rPr lang="en-US" sz="2000" dirty="0" smtClean="0">
                          <a:solidFill>
                            <a:srgbClr val="CC0099"/>
                          </a:solidFill>
                          <a:latin typeface="Cambria Math" pitchFamily="18" charset="0"/>
                          <a:ea typeface="Cambria Math" pitchFamily="18" charset="0"/>
                        </a:rPr>
                        <a:t>Years Worked</a:t>
                      </a:r>
                      <a:endParaRPr lang="en-US" sz="2000" dirty="0">
                        <a:solidFill>
                          <a:srgbClr val="CC0099"/>
                        </a:solidFill>
                        <a:latin typeface="Cambria Math" pitchFamily="18" charset="0"/>
                        <a:ea typeface="Cambria Math" pitchFamily="18" charset="0"/>
                      </a:endParaRPr>
                    </a:p>
                  </a:txBody>
                  <a:tcPr/>
                </a:tc>
                <a:tc>
                  <a:txBody>
                    <a:bodyPr/>
                    <a:lstStyle/>
                    <a:p>
                      <a:pPr algn="ctr"/>
                      <a:r>
                        <a:rPr lang="en-US" sz="2000" dirty="0" smtClean="0">
                          <a:solidFill>
                            <a:srgbClr val="CC0099"/>
                          </a:solidFill>
                          <a:latin typeface="Cambria Math" pitchFamily="18" charset="0"/>
                          <a:ea typeface="Cambria Math" pitchFamily="18" charset="0"/>
                        </a:rPr>
                        <a:t>Number of Paid Vacation Days</a:t>
                      </a:r>
                      <a:endParaRPr lang="en-US" sz="2000" dirty="0">
                        <a:solidFill>
                          <a:srgbClr val="CC0099"/>
                        </a:solidFill>
                        <a:latin typeface="Cambria Math" pitchFamily="18" charset="0"/>
                        <a:ea typeface="Cambria Math" pitchFamily="18" charset="0"/>
                      </a:endParaRPr>
                    </a:p>
                  </a:txBody>
                  <a:tcPr/>
                </a:tc>
              </a:tr>
              <a:tr h="370840">
                <a:tc>
                  <a:txBody>
                    <a:bodyPr/>
                    <a:lstStyle/>
                    <a:p>
                      <a:pPr algn="ctr"/>
                      <a:r>
                        <a:rPr lang="en-US" sz="2000" dirty="0" smtClean="0">
                          <a:solidFill>
                            <a:srgbClr val="CC0099"/>
                          </a:solidFill>
                          <a:latin typeface="Cambria Math" pitchFamily="18" charset="0"/>
                          <a:ea typeface="Cambria Math" pitchFamily="18" charset="0"/>
                        </a:rPr>
                        <a:t>0</a:t>
                      </a:r>
                    </a:p>
                  </a:txBody>
                  <a:tcPr/>
                </a:tc>
                <a:tc>
                  <a:txBody>
                    <a:bodyPr/>
                    <a:lstStyle/>
                    <a:p>
                      <a:r>
                        <a:rPr lang="en-US" sz="2000" dirty="0" smtClean="0">
                          <a:solidFill>
                            <a:srgbClr val="CC0099"/>
                          </a:solidFill>
                          <a:latin typeface="Cambria Math" pitchFamily="18" charset="0"/>
                          <a:ea typeface="Cambria Math" pitchFamily="18" charset="0"/>
                        </a:rPr>
                        <a:t>5</a:t>
                      </a:r>
                    </a:p>
                  </a:txBody>
                  <a:tcPr/>
                </a:tc>
              </a:tr>
              <a:tr h="370840">
                <a:tc>
                  <a:txBody>
                    <a:bodyPr/>
                    <a:lstStyle/>
                    <a:p>
                      <a:pPr algn="ctr"/>
                      <a:r>
                        <a:rPr lang="en-US" sz="2000" dirty="0" smtClean="0">
                          <a:solidFill>
                            <a:srgbClr val="CC0099"/>
                          </a:solidFill>
                          <a:latin typeface="Cambria Math" pitchFamily="18" charset="0"/>
                          <a:ea typeface="Cambria Math" pitchFamily="18" charset="0"/>
                        </a:rPr>
                        <a:t>1</a:t>
                      </a:r>
                      <a:endParaRPr lang="en-US" sz="2000" dirty="0">
                        <a:solidFill>
                          <a:srgbClr val="CC0099"/>
                        </a:solidFill>
                        <a:latin typeface="Cambria Math" pitchFamily="18" charset="0"/>
                        <a:ea typeface="Cambria Math" pitchFamily="18" charset="0"/>
                      </a:endParaRPr>
                    </a:p>
                  </a:txBody>
                  <a:tcPr/>
                </a:tc>
                <a:tc>
                  <a:txBody>
                    <a:bodyPr/>
                    <a:lstStyle/>
                    <a:p>
                      <a:r>
                        <a:rPr lang="en-US" sz="2000" dirty="0" smtClean="0">
                          <a:solidFill>
                            <a:srgbClr val="CC0099"/>
                          </a:solidFill>
                          <a:latin typeface="Cambria Math" pitchFamily="18" charset="0"/>
                          <a:ea typeface="Cambria Math" pitchFamily="18" charset="0"/>
                        </a:rPr>
                        <a:t>5 + 2 = 7</a:t>
                      </a:r>
                      <a:endParaRPr lang="en-US" sz="2000" dirty="0">
                        <a:solidFill>
                          <a:srgbClr val="CC0099"/>
                        </a:solidFill>
                        <a:latin typeface="Cambria Math" pitchFamily="18" charset="0"/>
                        <a:ea typeface="Cambria Math" pitchFamily="18" charset="0"/>
                      </a:endParaRPr>
                    </a:p>
                  </a:txBody>
                  <a:tcPr/>
                </a:tc>
              </a:tr>
              <a:tr h="370840">
                <a:tc>
                  <a:txBody>
                    <a:bodyPr/>
                    <a:lstStyle/>
                    <a:p>
                      <a:pPr algn="ctr"/>
                      <a:r>
                        <a:rPr lang="en-US" sz="2000" dirty="0" smtClean="0">
                          <a:solidFill>
                            <a:srgbClr val="CC0099"/>
                          </a:solidFill>
                          <a:latin typeface="Cambria Math" pitchFamily="18" charset="0"/>
                          <a:ea typeface="Cambria Math" pitchFamily="18" charset="0"/>
                        </a:rPr>
                        <a:t>2</a:t>
                      </a:r>
                      <a:endParaRPr lang="en-US" sz="2000" dirty="0">
                        <a:solidFill>
                          <a:srgbClr val="CC0099"/>
                        </a:solidFill>
                        <a:latin typeface="Cambria Math" pitchFamily="18" charset="0"/>
                        <a:ea typeface="Cambria Math" pitchFamily="18" charset="0"/>
                      </a:endParaRPr>
                    </a:p>
                  </a:txBody>
                  <a:tcPr/>
                </a:tc>
                <a:tc>
                  <a:txBody>
                    <a:bodyPr/>
                    <a:lstStyle/>
                    <a:p>
                      <a:r>
                        <a:rPr lang="en-US" sz="2000" dirty="0" smtClean="0">
                          <a:solidFill>
                            <a:srgbClr val="CC0099"/>
                          </a:solidFill>
                          <a:latin typeface="Cambria Math" pitchFamily="18" charset="0"/>
                          <a:ea typeface="Cambria Math" pitchFamily="18" charset="0"/>
                        </a:rPr>
                        <a:t>5 +</a:t>
                      </a:r>
                      <a:r>
                        <a:rPr lang="en-US" sz="2000" baseline="0" dirty="0" smtClean="0">
                          <a:solidFill>
                            <a:srgbClr val="CC0099"/>
                          </a:solidFill>
                          <a:latin typeface="Cambria Math" pitchFamily="18" charset="0"/>
                          <a:ea typeface="Cambria Math" pitchFamily="18" charset="0"/>
                        </a:rPr>
                        <a:t> 2 + 2 = 9</a:t>
                      </a:r>
                      <a:endParaRPr lang="en-US" sz="2000" dirty="0">
                        <a:solidFill>
                          <a:srgbClr val="CC0099"/>
                        </a:solidFill>
                        <a:latin typeface="Cambria Math" pitchFamily="18" charset="0"/>
                        <a:ea typeface="Cambria Math" pitchFamily="18" charset="0"/>
                      </a:endParaRPr>
                    </a:p>
                  </a:txBody>
                  <a:tcPr/>
                </a:tc>
              </a:tr>
              <a:tr h="370840">
                <a:tc>
                  <a:txBody>
                    <a:bodyPr/>
                    <a:lstStyle/>
                    <a:p>
                      <a:pPr algn="ctr"/>
                      <a:r>
                        <a:rPr lang="en-US" sz="2000" dirty="0" smtClean="0">
                          <a:solidFill>
                            <a:srgbClr val="CC0099"/>
                          </a:solidFill>
                          <a:latin typeface="Cambria Math" pitchFamily="18" charset="0"/>
                          <a:ea typeface="Cambria Math" pitchFamily="18" charset="0"/>
                        </a:rPr>
                        <a:t>3</a:t>
                      </a:r>
                      <a:endParaRPr lang="en-US" sz="2000" dirty="0">
                        <a:solidFill>
                          <a:srgbClr val="CC0099"/>
                        </a:solidFill>
                        <a:latin typeface="Cambria Math" pitchFamily="18" charset="0"/>
                        <a:ea typeface="Cambria Math" pitchFamily="18" charset="0"/>
                      </a:endParaRPr>
                    </a:p>
                  </a:txBody>
                  <a:tcPr/>
                </a:tc>
                <a:tc>
                  <a:txBody>
                    <a:bodyPr/>
                    <a:lstStyle/>
                    <a:p>
                      <a:r>
                        <a:rPr lang="en-US" sz="2000" dirty="0" smtClean="0">
                          <a:solidFill>
                            <a:srgbClr val="CC0099"/>
                          </a:solidFill>
                          <a:latin typeface="Cambria Math" pitchFamily="18" charset="0"/>
                          <a:ea typeface="Cambria Math" pitchFamily="18" charset="0"/>
                        </a:rPr>
                        <a:t>5 +</a:t>
                      </a:r>
                      <a:r>
                        <a:rPr lang="en-US" sz="2000" baseline="0" dirty="0" smtClean="0">
                          <a:solidFill>
                            <a:srgbClr val="CC0099"/>
                          </a:solidFill>
                          <a:latin typeface="Cambria Math" pitchFamily="18" charset="0"/>
                          <a:ea typeface="Cambria Math" pitchFamily="18" charset="0"/>
                        </a:rPr>
                        <a:t> 2 + 2 + 2 = 11</a:t>
                      </a:r>
                      <a:endParaRPr lang="en-US" sz="2000" dirty="0">
                        <a:solidFill>
                          <a:srgbClr val="CC0099"/>
                        </a:solidFill>
                        <a:latin typeface="Cambria Math" pitchFamily="18" charset="0"/>
                        <a:ea typeface="Cambria Math" pitchFamily="18" charset="0"/>
                      </a:endParaRPr>
                    </a:p>
                  </a:txBody>
                  <a:tcPr/>
                </a:tc>
              </a:tr>
              <a:tr h="370840">
                <a:tc>
                  <a:txBody>
                    <a:bodyPr/>
                    <a:lstStyle/>
                    <a:p>
                      <a:pPr algn="ctr"/>
                      <a:r>
                        <a:rPr lang="en-US" sz="2000" dirty="0" smtClean="0">
                          <a:solidFill>
                            <a:srgbClr val="CC0099"/>
                          </a:solidFill>
                          <a:latin typeface="Cambria Math" pitchFamily="18" charset="0"/>
                          <a:ea typeface="Cambria Math" pitchFamily="18" charset="0"/>
                        </a:rPr>
                        <a:t>4</a:t>
                      </a:r>
                      <a:endParaRPr lang="en-US" sz="2000" dirty="0">
                        <a:solidFill>
                          <a:srgbClr val="CC0099"/>
                        </a:solidFill>
                        <a:latin typeface="Cambria Math" pitchFamily="18" charset="0"/>
                        <a:ea typeface="Cambria Math" pitchFamily="18" charset="0"/>
                      </a:endParaRPr>
                    </a:p>
                  </a:txBody>
                  <a:tcPr/>
                </a:tc>
                <a:tc>
                  <a:txBody>
                    <a:bodyPr/>
                    <a:lstStyle/>
                    <a:p>
                      <a:r>
                        <a:rPr lang="en-US" sz="2000" dirty="0" smtClean="0">
                          <a:solidFill>
                            <a:srgbClr val="CC0099"/>
                          </a:solidFill>
                          <a:latin typeface="Cambria Math" pitchFamily="18" charset="0"/>
                          <a:ea typeface="Cambria Math" pitchFamily="18" charset="0"/>
                        </a:rPr>
                        <a:t>5 +</a:t>
                      </a:r>
                      <a:r>
                        <a:rPr lang="en-US" sz="2000" baseline="0" dirty="0" smtClean="0">
                          <a:solidFill>
                            <a:srgbClr val="CC0099"/>
                          </a:solidFill>
                          <a:latin typeface="Cambria Math" pitchFamily="18" charset="0"/>
                          <a:ea typeface="Cambria Math" pitchFamily="18" charset="0"/>
                        </a:rPr>
                        <a:t> 2 + 2 + 2 + 2 = 13</a:t>
                      </a:r>
                      <a:endParaRPr lang="en-US" sz="2000" dirty="0">
                        <a:solidFill>
                          <a:srgbClr val="CC0099"/>
                        </a:solidFill>
                        <a:latin typeface="Cambria Math" pitchFamily="18" charset="0"/>
                        <a:ea typeface="Cambria Math" pitchFamily="18" charset="0"/>
                      </a:endParaRPr>
                    </a:p>
                  </a:txBody>
                  <a:tcPr/>
                </a:tc>
              </a:tr>
            </a:tbl>
          </a:graphicData>
        </a:graphic>
      </p:graphicFrame>
      <p:sp>
        <p:nvSpPr>
          <p:cNvPr id="4" name="Slide Number Placeholder 3"/>
          <p:cNvSpPr>
            <a:spLocks noGrp="1"/>
          </p:cNvSpPr>
          <p:nvPr>
            <p:ph type="sldNum" sz="quarter" idx="12"/>
          </p:nvPr>
        </p:nvSpPr>
        <p:spPr/>
        <p:txBody>
          <a:bodyPr/>
          <a:lstStyle/>
          <a:p>
            <a:pPr>
              <a:defRPr/>
            </a:pPr>
            <a:r>
              <a:rPr lang="en-US" dirty="0" smtClean="0"/>
              <a:t>  </a:t>
            </a:r>
            <a:r>
              <a:rPr lang="en-US" dirty="0" smtClean="0">
                <a:solidFill>
                  <a:srgbClr val="107DBC"/>
                </a:solidFill>
              </a:rPr>
              <a:t>Slide</a:t>
            </a:r>
            <a:r>
              <a:rPr lang="en-US" b="1" dirty="0" smtClean="0">
                <a:solidFill>
                  <a:srgbClr val="107DBC"/>
                </a:solidFill>
                <a:effectLst>
                  <a:outerShdw blurRad="38100" dist="38100" dir="2700000" algn="tl">
                    <a:srgbClr val="FFFFFF"/>
                  </a:outerShdw>
                </a:effectLst>
              </a:rPr>
              <a:t> </a:t>
            </a:r>
            <a:fld id="{8AF6C515-E54F-45D4-89CE-06CFA0928451}" type="slidenum">
              <a:rPr lang="en-US" smtClean="0">
                <a:solidFill>
                  <a:srgbClr val="107DBC"/>
                </a:solidFill>
              </a:rPr>
              <a:pPr>
                <a:defRPr/>
              </a:pPr>
              <a:t>57</a:t>
            </a:fld>
            <a:endParaRPr lang="en-US" dirty="0">
              <a:solidFill>
                <a:srgbClr val="107DBC"/>
              </a:solidFill>
            </a:endParaRPr>
          </a:p>
        </p:txBody>
      </p:sp>
      <p:sp>
        <p:nvSpPr>
          <p:cNvPr id="7" name="Rectangle 6"/>
          <p:cNvSpPr/>
          <p:nvPr/>
        </p:nvSpPr>
        <p:spPr>
          <a:xfrm>
            <a:off x="576649" y="152400"/>
            <a:ext cx="8001000" cy="1384995"/>
          </a:xfrm>
          <a:prstGeom prst="rect">
            <a:avLst/>
          </a:prstGeom>
        </p:spPr>
        <p:txBody>
          <a:bodyPr wrap="square">
            <a:spAutoFit/>
          </a:bodyPr>
          <a:lstStyle/>
          <a:p>
            <a:r>
              <a:rPr lang="en-US" sz="2800" dirty="0">
                <a:solidFill>
                  <a:srgbClr val="CC0099"/>
                </a:solidFill>
                <a:latin typeface="Cambria Math" pitchFamily="18" charset="0"/>
                <a:ea typeface="Cambria Math" pitchFamily="18" charset="0"/>
              </a:rPr>
              <a:t>How many paid vacation days does he now get at the end of four years of employment and how much will he make during the time he is on vacation?</a:t>
            </a:r>
          </a:p>
        </p:txBody>
      </p:sp>
      <mc:AlternateContent xmlns:mc="http://schemas.openxmlformats.org/markup-compatibility/2006" xmlns:a14="http://schemas.microsoft.com/office/drawing/2010/main">
        <mc:Choice Requires="a14">
          <p:sp>
            <p:nvSpPr>
              <p:cNvPr id="8" name="Rectangle 7"/>
              <p:cNvSpPr/>
              <p:nvPr/>
            </p:nvSpPr>
            <p:spPr>
              <a:xfrm>
                <a:off x="457200" y="4343400"/>
                <a:ext cx="8001000" cy="1887761"/>
              </a:xfrm>
              <a:prstGeom prst="rect">
                <a:avLst/>
              </a:prstGeom>
            </p:spPr>
            <p:txBody>
              <a:bodyPr wrap="square">
                <a:spAutoFit/>
              </a:bodyPr>
              <a:lstStyle/>
              <a:p>
                <a:r>
                  <a:rPr lang="en-US" sz="2400" dirty="0" smtClean="0">
                    <a:solidFill>
                      <a:srgbClr val="800080"/>
                    </a:solidFill>
                    <a:latin typeface="Cambria Math" pitchFamily="18" charset="0"/>
                    <a:ea typeface="Cambria Math" pitchFamily="18" charset="0"/>
                  </a:rPr>
                  <a:t>To calculate how much he will be paid for vacation days</a:t>
                </a:r>
              </a:p>
              <a:p>
                <a:pPr marL="342900" indent="-342900">
                  <a:buFontTx/>
                  <a:buChar char="-"/>
                </a:pPr>
                <a:r>
                  <a:rPr lang="en-US" sz="2400" dirty="0" smtClean="0">
                    <a:solidFill>
                      <a:srgbClr val="800080"/>
                    </a:solidFill>
                    <a:latin typeface="Cambria Math" pitchFamily="18" charset="0"/>
                    <a:ea typeface="Cambria Math" pitchFamily="18" charset="0"/>
                  </a:rPr>
                  <a:t>calculate his weekly salary</a:t>
                </a:r>
              </a:p>
              <a:p>
                <a:pPr marL="342900" indent="-342900">
                  <a:buFontTx/>
                  <a:buChar char="-"/>
                </a:pPr>
                <a:r>
                  <a:rPr lang="en-US" sz="2400" dirty="0" smtClean="0">
                    <a:solidFill>
                      <a:srgbClr val="800080"/>
                    </a:solidFill>
                    <a:latin typeface="Cambria Math" pitchFamily="18" charset="0"/>
                    <a:ea typeface="Cambria Math" pitchFamily="18" charset="0"/>
                  </a:rPr>
                  <a:t>multiply his weekly salary by </a:t>
                </a:r>
                <a14:m>
                  <m:oMath xmlns:m="http://schemas.openxmlformats.org/officeDocument/2006/math">
                    <m:f>
                      <m:fPr>
                        <m:ctrlPr>
                          <a:rPr lang="en-US" sz="2400" i="1" smtClean="0">
                            <a:solidFill>
                              <a:srgbClr val="800080"/>
                            </a:solidFill>
                            <a:latin typeface="Cambria Math"/>
                            <a:ea typeface="Cambria Math" pitchFamily="18" charset="0"/>
                          </a:rPr>
                        </m:ctrlPr>
                      </m:fPr>
                      <m:num>
                        <m:r>
                          <a:rPr lang="en-US" sz="2400" b="1" i="1" smtClean="0">
                            <a:solidFill>
                              <a:srgbClr val="800080"/>
                            </a:solidFill>
                            <a:latin typeface="Cambria Math"/>
                            <a:ea typeface="Cambria Math" pitchFamily="18" charset="0"/>
                          </a:rPr>
                          <m:t>𝟏𝟑</m:t>
                        </m:r>
                      </m:num>
                      <m:den>
                        <m:r>
                          <a:rPr lang="en-US" sz="2400" b="1" i="1" smtClean="0">
                            <a:solidFill>
                              <a:srgbClr val="800080"/>
                            </a:solidFill>
                            <a:latin typeface="Cambria Math"/>
                            <a:ea typeface="Cambria Math" pitchFamily="18" charset="0"/>
                          </a:rPr>
                          <m:t>𝟓</m:t>
                        </m:r>
                      </m:den>
                    </m:f>
                  </m:oMath>
                </a14:m>
                <a:r>
                  <a:rPr lang="en-US" sz="2400" dirty="0" smtClean="0">
                    <a:solidFill>
                      <a:srgbClr val="800080"/>
                    </a:solidFill>
                    <a:latin typeface="Cambria Math" pitchFamily="18" charset="0"/>
                    <a:ea typeface="Cambria Math" pitchFamily="18" charset="0"/>
                  </a:rPr>
                  <a:t> (13 vacation days – 5 days in a work week)</a:t>
                </a:r>
                <a:endParaRPr lang="en-US" sz="2400" dirty="0">
                  <a:solidFill>
                    <a:srgbClr val="800080"/>
                  </a:solidFill>
                  <a:latin typeface="Cambria Math" pitchFamily="18" charset="0"/>
                  <a:ea typeface="Cambria Math"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57200" y="4343400"/>
                <a:ext cx="8001000" cy="1887761"/>
              </a:xfrm>
              <a:prstGeom prst="rect">
                <a:avLst/>
              </a:prstGeom>
              <a:blipFill rotWithShape="1">
                <a:blip r:embed="rId2"/>
                <a:stretch>
                  <a:fillRect l="-1142" t="-2589" r="-1599" b="-6149"/>
                </a:stretch>
              </a:blipFill>
            </p:spPr>
            <p:txBody>
              <a:bodyPr/>
              <a:lstStyle/>
              <a:p>
                <a:r>
                  <a:rPr lang="en-US">
                    <a:noFill/>
                  </a:rPr>
                  <a:t> </a:t>
                </a:r>
              </a:p>
            </p:txBody>
          </p:sp>
        </mc:Fallback>
      </mc:AlternateContent>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327" y="2752725"/>
            <a:ext cx="12954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609329" y="1981200"/>
            <a:ext cx="3106941" cy="584775"/>
          </a:xfrm>
          <a:prstGeom prst="rect">
            <a:avLst/>
          </a:prstGeom>
        </p:spPr>
        <p:txBody>
          <a:bodyPr wrap="none">
            <a:spAutoFit/>
          </a:bodyPr>
          <a:lstStyle/>
          <a:p>
            <a:r>
              <a:rPr lang="en-US" dirty="0">
                <a:solidFill>
                  <a:schemeClr val="accent4"/>
                </a:solidFill>
                <a:effectLst>
                  <a:outerShdw blurRad="38100" dist="38100" dir="2700000" algn="tl">
                    <a:srgbClr val="000000">
                      <a:alpha val="43137"/>
                    </a:srgbClr>
                  </a:outerShdw>
                </a:effectLst>
                <a:latin typeface="Cambria Math" pitchFamily="18" charset="0"/>
                <a:ea typeface="Cambria Math" pitchFamily="18" charset="0"/>
              </a:rPr>
              <a:t>$54,080 per year</a:t>
            </a:r>
          </a:p>
        </p:txBody>
      </p:sp>
      <p:cxnSp>
        <p:nvCxnSpPr>
          <p:cNvPr id="9" name="Curved Connector 8"/>
          <p:cNvCxnSpPr>
            <a:endCxn id="2" idx="2"/>
          </p:cNvCxnSpPr>
          <p:nvPr/>
        </p:nvCxnSpPr>
        <p:spPr bwMode="auto">
          <a:xfrm flipV="1">
            <a:off x="4457700" y="2565975"/>
            <a:ext cx="2705100" cy="2463225"/>
          </a:xfrm>
          <a:prstGeom prst="curvedConnector2">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3C518C"/>
                </a:solidFill>
              </a14:hiddenFill>
            </a:ext>
          </a:extLst>
        </p:spPr>
      </p:cxnSp>
    </p:spTree>
    <p:extLst>
      <p:ext uri="{BB962C8B-B14F-4D97-AF65-F5344CB8AC3E}">
        <p14:creationId xmlns:p14="http://schemas.microsoft.com/office/powerpoint/2010/main" val="2873251469"/>
      </p:ext>
    </p:extLst>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1000"/>
                                        <p:tgtEl>
                                          <p:spTgt spid="8">
                                            <p:txEl>
                                              <p:pRg st="2" end="2"/>
                                            </p:txEl>
                                          </p:spTgt>
                                        </p:tgtEl>
                                      </p:cBhvr>
                                    </p:animEffect>
                                    <p:anim calcmode="lin" valueType="num">
                                      <p:cBhvr>
                                        <p:cTn id="3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ED7E3DAA-A012-499F-87C8-BE0708C6E494}" type="slidenum">
              <a:rPr lang="en-US">
                <a:solidFill>
                  <a:srgbClr val="107DBC"/>
                </a:solidFill>
              </a:rPr>
              <a:pPr>
                <a:defRPr/>
              </a:pPr>
              <a:t>58</a:t>
            </a:fld>
            <a:endParaRPr lang="en-US" dirty="0">
              <a:solidFill>
                <a:srgbClr val="107DBC"/>
              </a:solidFill>
            </a:endParaRPr>
          </a:p>
        </p:txBody>
      </p:sp>
      <p:sp>
        <p:nvSpPr>
          <p:cNvPr id="59395" name="Rectangle 2"/>
          <p:cNvSpPr>
            <a:spLocks noGrp="1" noChangeArrowheads="1"/>
          </p:cNvSpPr>
          <p:nvPr>
            <p:ph type="body" idx="1"/>
          </p:nvPr>
        </p:nvSpPr>
        <p:spPr>
          <a:xfrm>
            <a:off x="1066800" y="1020763"/>
            <a:ext cx="7010400" cy="3779837"/>
          </a:xfrm>
        </p:spPr>
        <p:txBody>
          <a:bodyPr/>
          <a:lstStyle/>
          <a:p>
            <a:pPr marL="0" indent="0" eaLnBrk="1" hangingPunct="1">
              <a:lnSpc>
                <a:spcPct val="90000"/>
              </a:lnSpc>
              <a:buFont typeface="Wingdings" pitchFamily="2" charset="2"/>
              <a:buNone/>
            </a:pPr>
            <a:r>
              <a:rPr lang="en-US" sz="2800" dirty="0" smtClean="0"/>
              <a:t>Let </a:t>
            </a:r>
            <a:r>
              <a:rPr lang="en-US" sz="2800" i="1" dirty="0" smtClean="0"/>
              <a:t>x</a:t>
            </a:r>
            <a:r>
              <a:rPr lang="en-US" sz="2800" dirty="0" smtClean="0"/>
              <a:t> represent the number of the working year and </a:t>
            </a:r>
            <a:r>
              <a:rPr lang="en-US" sz="2800" i="1" dirty="0" smtClean="0"/>
              <a:t>y</a:t>
            </a:r>
            <a:r>
              <a:rPr lang="en-US" sz="2800" dirty="0" smtClean="0"/>
              <a:t> represent the number of paid vacation days. Based on the table above, write an algebraic equation that models the relationship between these two variables.  </a:t>
            </a:r>
          </a:p>
        </p:txBody>
      </p:sp>
      <p:sp>
        <p:nvSpPr>
          <p:cNvPr id="59396"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dirty="0">
                <a:solidFill>
                  <a:schemeClr val="tx1"/>
                </a:solidFill>
                <a:latin typeface="Arial Narrow" pitchFamily="34" charset="0"/>
              </a:rPr>
              <a:t>CHECK </a:t>
            </a:r>
            <a:r>
              <a:rPr lang="en-US" sz="3000" dirty="0">
                <a:solidFill>
                  <a:schemeClr val="tx2"/>
                </a:solidFill>
                <a:latin typeface="Arial Narrow" pitchFamily="34" charset="0"/>
              </a:rPr>
              <a:t>YOUR UNDERSTANDING</a:t>
            </a:r>
          </a:p>
        </p:txBody>
      </p:sp>
      <p:pic>
        <p:nvPicPr>
          <p:cNvPr id="59397"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TextBox 1"/>
              <p:cNvSpPr txBox="1"/>
              <p:nvPr/>
            </p:nvSpPr>
            <p:spPr>
              <a:xfrm>
                <a:off x="2743200" y="2667000"/>
                <a:ext cx="2324100"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b="1" i="1" smtClean="0">
                          <a:solidFill>
                            <a:srgbClr val="800080"/>
                          </a:solidFill>
                          <a:effectLst>
                            <a:outerShdw blurRad="38100" dist="38100" dir="2700000" algn="tl">
                              <a:srgbClr val="000000">
                                <a:alpha val="43137"/>
                              </a:srgbClr>
                            </a:outerShdw>
                          </a:effectLst>
                          <a:latin typeface="Cambria Math"/>
                        </a:rPr>
                        <m:t>𝒚</m:t>
                      </m:r>
                      <m:r>
                        <a:rPr lang="en-US" b="1" i="1" smtClean="0">
                          <a:solidFill>
                            <a:srgbClr val="800080"/>
                          </a:solidFill>
                          <a:effectLst>
                            <a:outerShdw blurRad="38100" dist="38100" dir="2700000" algn="tl">
                              <a:srgbClr val="000000">
                                <a:alpha val="43137"/>
                              </a:srgbClr>
                            </a:outerShdw>
                          </a:effectLst>
                          <a:latin typeface="Cambria Math"/>
                        </a:rPr>
                        <m:t>=</m:t>
                      </m:r>
                      <m:r>
                        <a:rPr lang="en-US" b="1" i="1" smtClean="0">
                          <a:solidFill>
                            <a:srgbClr val="800080"/>
                          </a:solidFill>
                          <a:effectLst>
                            <a:outerShdw blurRad="38100" dist="38100" dir="2700000" algn="tl">
                              <a:srgbClr val="000000">
                                <a:alpha val="43137"/>
                              </a:srgbClr>
                            </a:outerShdw>
                          </a:effectLst>
                          <a:latin typeface="Cambria Math"/>
                        </a:rPr>
                        <m:t>𝒎𝒙</m:t>
                      </m:r>
                      <m:r>
                        <a:rPr lang="en-US" b="1" i="1" smtClean="0">
                          <a:solidFill>
                            <a:srgbClr val="800080"/>
                          </a:solidFill>
                          <a:effectLst>
                            <a:outerShdw blurRad="38100" dist="38100" dir="2700000" algn="tl">
                              <a:srgbClr val="000000">
                                <a:alpha val="43137"/>
                              </a:srgbClr>
                            </a:outerShdw>
                          </a:effectLst>
                          <a:latin typeface="Cambria Math"/>
                        </a:rPr>
                        <m:t>+</m:t>
                      </m:r>
                      <m:r>
                        <a:rPr lang="en-US" b="1" i="1" smtClean="0">
                          <a:solidFill>
                            <a:srgbClr val="800080"/>
                          </a:solidFill>
                          <a:effectLst>
                            <a:outerShdw blurRad="38100" dist="38100" dir="2700000" algn="tl">
                              <a:srgbClr val="000000">
                                <a:alpha val="43137"/>
                              </a:srgbClr>
                            </a:outerShdw>
                          </a:effectLst>
                          <a:latin typeface="Cambria Math"/>
                        </a:rPr>
                        <m:t>𝒃</m:t>
                      </m:r>
                    </m:oMath>
                  </m:oMathPara>
                </a14:m>
                <a:endParaRPr lang="en-US" dirty="0">
                  <a:solidFill>
                    <a:srgbClr val="800080"/>
                  </a:solidFill>
                  <a:effectLst>
                    <a:outerShdw blurRad="38100" dist="38100" dir="2700000" algn="tl">
                      <a:srgbClr val="000000">
                        <a:alpha val="43137"/>
                      </a:srgbClr>
                    </a:outerShdw>
                  </a:effectLs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743200" y="2667000"/>
                <a:ext cx="2324100" cy="584775"/>
              </a:xfrm>
              <a:prstGeom prst="rect">
                <a:avLst/>
              </a:prstGeom>
              <a:blipFill rotWithShape="1">
                <a:blip r:embed="rId3"/>
                <a:stretch>
                  <a:fillRect/>
                </a:stretch>
              </a:blipFill>
            </p:spPr>
            <p:txBody>
              <a:bodyPr/>
              <a:lstStyle/>
              <a:p>
                <a:r>
                  <a:rPr lang="en-US">
                    <a:noFill/>
                  </a:rPr>
                  <a:t> </a:t>
                </a:r>
              </a:p>
            </p:txBody>
          </p:sp>
        </mc:Fallback>
      </mc:AlternateContent>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46" y="4343400"/>
            <a:ext cx="12954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6324313" y="2743200"/>
            <a:ext cx="2743200" cy="3429000"/>
            <a:chOff x="5029200" y="1371600"/>
            <a:chExt cx="2846328" cy="3662363"/>
          </a:xfrm>
        </p:grpSpPr>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371600"/>
              <a:ext cx="2846328"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271263" y="1371600"/>
              <a:ext cx="2362200" cy="3477875"/>
            </a:xfrm>
            <a:prstGeom prst="rect">
              <a:avLst/>
            </a:prstGeom>
            <a:noFill/>
          </p:spPr>
          <p:txBody>
            <a:bodyPr wrap="square" rtlCol="0">
              <a:spAutoFit/>
            </a:bodyPr>
            <a:lstStyle/>
            <a:p>
              <a:pPr algn="ctr"/>
              <a:r>
                <a:rPr lang="en-US" sz="4400" dirty="0" smtClean="0">
                  <a:solidFill>
                    <a:srgbClr val="800080"/>
                  </a:solidFill>
                  <a:effectLst>
                    <a:outerShdw blurRad="38100" dist="38100" dir="2700000" algn="tl">
                      <a:srgbClr val="000000">
                        <a:alpha val="43137"/>
                      </a:srgbClr>
                    </a:outerShdw>
                  </a:effectLst>
                  <a:latin typeface="Juice ITC" pitchFamily="82" charset="0"/>
                </a:rPr>
                <a:t>Turn in this question on a separate sheet of paper</a:t>
              </a:r>
              <a:endParaRPr lang="en-US" sz="4400" dirty="0">
                <a:solidFill>
                  <a:srgbClr val="800080"/>
                </a:solidFill>
                <a:effectLst>
                  <a:outerShdw blurRad="38100" dist="38100" dir="2700000" algn="tl">
                    <a:srgbClr val="000000">
                      <a:alpha val="43137"/>
                    </a:srgbClr>
                  </a:outerShdw>
                </a:effectLst>
                <a:latin typeface="Juice ITC" pitchFamily="82" charset="0"/>
              </a:endParaRPr>
            </a:p>
          </p:txBody>
        </p:sp>
      </p:gr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B351E69A-DBB5-430E-BDD2-118311C4596B}" type="slidenum">
              <a:rPr lang="en-US">
                <a:solidFill>
                  <a:srgbClr val="107DBC"/>
                </a:solidFill>
              </a:rPr>
              <a:pPr>
                <a:defRPr/>
              </a:pPr>
              <a:t>59</a:t>
            </a:fld>
            <a:endParaRPr lang="en-US" dirty="0">
              <a:solidFill>
                <a:srgbClr val="107DBC"/>
              </a:solidFill>
            </a:endParaRPr>
          </a:p>
        </p:txBody>
      </p:sp>
      <p:sp>
        <p:nvSpPr>
          <p:cNvPr id="347138" name="Rectangle 2"/>
          <p:cNvSpPr>
            <a:spLocks noGrp="1" noChangeArrowheads="1"/>
          </p:cNvSpPr>
          <p:nvPr>
            <p:ph type="title"/>
          </p:nvPr>
        </p:nvSpPr>
        <p:spPr>
          <a:xfrm>
            <a:off x="762000" y="457200"/>
            <a:ext cx="19812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dirty="0" smtClean="0"/>
              <a:t>Example 2</a:t>
            </a:r>
          </a:p>
        </p:txBody>
      </p:sp>
      <p:sp>
        <p:nvSpPr>
          <p:cNvPr id="60420" name="Rectangle 3"/>
          <p:cNvSpPr>
            <a:spLocks noGrp="1" noChangeArrowheads="1"/>
          </p:cNvSpPr>
          <p:nvPr>
            <p:ph type="body" idx="1"/>
          </p:nvPr>
        </p:nvSpPr>
        <p:spPr>
          <a:xfrm>
            <a:off x="762000" y="990600"/>
            <a:ext cx="7696200" cy="4570413"/>
          </a:xfrm>
        </p:spPr>
        <p:txBody>
          <a:bodyPr/>
          <a:lstStyle/>
          <a:p>
            <a:pPr indent="-285750" eaLnBrk="1" hangingPunct="1">
              <a:lnSpc>
                <a:spcPct val="90000"/>
              </a:lnSpc>
              <a:buFont typeface="Wingdings" pitchFamily="2" charset="2"/>
              <a:buNone/>
            </a:pPr>
            <a:r>
              <a:rPr lang="en-US" dirty="0" smtClean="0"/>
              <a:t>   </a:t>
            </a:r>
            <a:r>
              <a:rPr lang="en-US" sz="2600" dirty="0" smtClean="0"/>
              <a:t>Frieda’s employer offers her family health care. Frieda must contribute 12% of the cost, and her employer will cover the rest. Frieda gets paid on a biweekly basis, and she notices that $88.50 is taken out of each paycheck for her portion of the contribution to the family health care coverage. How much does Frieda’s employer contribute for her coverage?</a:t>
            </a:r>
            <a:r>
              <a:rPr lang="en-US" sz="2800" dirty="0" smtClean="0"/>
              <a:t>  </a:t>
            </a:r>
          </a:p>
        </p:txBody>
      </p:sp>
      <mc:AlternateContent xmlns:mc="http://schemas.openxmlformats.org/markup-compatibility/2006" xmlns:a14="http://schemas.microsoft.com/office/drawing/2010/main">
        <mc:Choice Requires="a14">
          <p:sp>
            <p:nvSpPr>
              <p:cNvPr id="5" name="TextBox 4"/>
              <p:cNvSpPr txBox="1"/>
              <p:nvPr/>
            </p:nvSpPr>
            <p:spPr>
              <a:xfrm>
                <a:off x="1905000" y="3278659"/>
                <a:ext cx="7239000" cy="3062377"/>
              </a:xfrm>
              <a:prstGeom prst="rect">
                <a:avLst/>
              </a:prstGeom>
              <a:noFill/>
            </p:spPr>
            <p:txBody>
              <a:bodyPr wrap="square" rtlCol="0">
                <a:spAutoFit/>
              </a:bodyPr>
              <a:lstStyle/>
              <a:p>
                <a:r>
                  <a:rPr lang="en-US" sz="2800" b="1" dirty="0" smtClean="0">
                    <a:solidFill>
                      <a:srgbClr val="CC0099"/>
                    </a:solidFill>
                    <a:effectLst>
                      <a:outerShdw blurRad="38100" dist="38100" dir="2700000" algn="tl">
                        <a:srgbClr val="000000">
                          <a:alpha val="43137"/>
                        </a:srgbClr>
                      </a:outerShdw>
                    </a:effectLst>
                    <a:latin typeface="Cambria Math" pitchFamily="18" charset="0"/>
                    <a:ea typeface="Cambria Math" pitchFamily="18" charset="0"/>
                  </a:rPr>
                  <a:t>Frieda’s contribution</a:t>
                </a:r>
                <a:r>
                  <a:rPr lang="en-US" sz="2800" b="1" dirty="0" smtClean="0">
                    <a:solidFill>
                      <a:srgbClr val="800080"/>
                    </a:solidFill>
                    <a:effectLst>
                      <a:outerShdw blurRad="38100" dist="38100" dir="2700000" algn="tl">
                        <a:srgbClr val="000000">
                          <a:alpha val="43137"/>
                        </a:srgbClr>
                      </a:outerShdw>
                    </a:effectLst>
                    <a:latin typeface="Cambria Math" pitchFamily="18" charset="0"/>
                    <a:ea typeface="Cambria Math" pitchFamily="18" charset="0"/>
                  </a:rPr>
                  <a:t> </a:t>
                </a:r>
              </a:p>
              <a:p>
                <a:r>
                  <a:rPr lang="en-US" sz="2800" dirty="0">
                    <a:solidFill>
                      <a:srgbClr val="800080"/>
                    </a:solidFill>
                    <a:effectLst>
                      <a:outerShdw blurRad="38100" dist="38100" dir="2700000" algn="tl">
                        <a:srgbClr val="000000">
                          <a:alpha val="43137"/>
                        </a:srgbClr>
                      </a:outerShdw>
                    </a:effectLst>
                    <a:latin typeface="Cambria Math" pitchFamily="18" charset="0"/>
                    <a:ea typeface="Cambria Math" pitchFamily="18" charset="0"/>
                  </a:rPr>
                  <a:t>	</a:t>
                </a:r>
                <a14:m>
                  <m:oMath xmlns:m="http://schemas.openxmlformats.org/officeDocument/2006/math">
                    <m:r>
                      <a:rPr lang="en-US" sz="2800" b="1" i="1" smtClean="0">
                        <a:solidFill>
                          <a:srgbClr val="800080"/>
                        </a:solidFill>
                        <a:effectLst>
                          <a:outerShdw blurRad="38100" dist="38100" dir="2700000" algn="tl">
                            <a:srgbClr val="000000">
                              <a:alpha val="43137"/>
                            </a:srgbClr>
                          </a:outerShdw>
                        </a:effectLst>
                        <a:latin typeface="Cambria Math"/>
                      </a:rPr>
                      <m:t>𝟖𝟖</m:t>
                    </m:r>
                    <m:r>
                      <a:rPr lang="en-US" sz="2800" b="1" i="1" smtClean="0">
                        <a:solidFill>
                          <a:srgbClr val="800080"/>
                        </a:solidFill>
                        <a:effectLst>
                          <a:outerShdw blurRad="38100" dist="38100" dir="2700000" algn="tl">
                            <a:srgbClr val="000000">
                              <a:alpha val="43137"/>
                            </a:srgbClr>
                          </a:outerShdw>
                        </a:effectLst>
                        <a:latin typeface="Cambria Math"/>
                      </a:rPr>
                      <m:t>.</m:t>
                    </m:r>
                    <m:r>
                      <a:rPr lang="en-US" sz="2800" b="1" i="1" smtClean="0">
                        <a:solidFill>
                          <a:srgbClr val="800080"/>
                        </a:solidFill>
                        <a:effectLst>
                          <a:outerShdw blurRad="38100" dist="38100" dir="2700000" algn="tl">
                            <a:srgbClr val="000000">
                              <a:alpha val="43137"/>
                            </a:srgbClr>
                          </a:outerShdw>
                        </a:effectLst>
                        <a:latin typeface="Cambria Math"/>
                      </a:rPr>
                      <m:t>𝟓𝟎</m:t>
                    </m:r>
                    <m:d>
                      <m:dPr>
                        <m:ctrlPr>
                          <a:rPr lang="en-US" sz="2800" b="1" i="1" smtClean="0">
                            <a:solidFill>
                              <a:srgbClr val="800080"/>
                            </a:solidFill>
                            <a:effectLst>
                              <a:outerShdw blurRad="38100" dist="38100" dir="2700000" algn="tl">
                                <a:srgbClr val="000000">
                                  <a:alpha val="43137"/>
                                </a:srgbClr>
                              </a:outerShdw>
                            </a:effectLst>
                            <a:latin typeface="Cambria Math"/>
                          </a:rPr>
                        </m:ctrlPr>
                      </m:dPr>
                      <m:e>
                        <m:r>
                          <a:rPr lang="en-US" sz="2800" b="1" i="1" smtClean="0">
                            <a:solidFill>
                              <a:srgbClr val="800080"/>
                            </a:solidFill>
                            <a:effectLst>
                              <a:outerShdw blurRad="38100" dist="38100" dir="2700000" algn="tl">
                                <a:srgbClr val="000000">
                                  <a:alpha val="43137"/>
                                </a:srgbClr>
                              </a:outerShdw>
                            </a:effectLst>
                            <a:latin typeface="Cambria Math"/>
                          </a:rPr>
                          <m:t>𝟐𝟔</m:t>
                        </m:r>
                      </m:e>
                    </m:d>
                    <m:r>
                      <a:rPr lang="en-US" sz="2800" b="1" i="1" smtClean="0">
                        <a:solidFill>
                          <a:srgbClr val="800080"/>
                        </a:solidFill>
                        <a:effectLst>
                          <a:outerShdw blurRad="38100" dist="38100" dir="2700000" algn="tl">
                            <a:srgbClr val="000000">
                              <a:alpha val="43137"/>
                            </a:srgbClr>
                          </a:outerShdw>
                        </a:effectLst>
                        <a:latin typeface="Cambria Math"/>
                      </a:rPr>
                      <m:t>=</m:t>
                    </m:r>
                    <m:r>
                      <a:rPr lang="en-US" sz="2800" b="1" i="1" smtClean="0">
                        <a:solidFill>
                          <a:srgbClr val="800080"/>
                        </a:solidFill>
                        <a:effectLst>
                          <a:outerShdw blurRad="38100" dist="38100" dir="2700000" algn="tl">
                            <a:srgbClr val="000000">
                              <a:alpha val="43137"/>
                            </a:srgbClr>
                          </a:outerShdw>
                        </a:effectLst>
                        <a:latin typeface="Cambria Math"/>
                      </a:rPr>
                      <m:t>𝟐</m:t>
                    </m:r>
                    <m:r>
                      <a:rPr lang="en-US" sz="2800" b="1" i="1" smtClean="0">
                        <a:solidFill>
                          <a:srgbClr val="800080"/>
                        </a:solidFill>
                        <a:effectLst>
                          <a:outerShdw blurRad="38100" dist="38100" dir="2700000" algn="tl">
                            <a:srgbClr val="000000">
                              <a:alpha val="43137"/>
                            </a:srgbClr>
                          </a:outerShdw>
                        </a:effectLst>
                        <a:latin typeface="Cambria Math"/>
                      </a:rPr>
                      <m:t>,</m:t>
                    </m:r>
                    <m:r>
                      <a:rPr lang="en-US" sz="2800" b="1" i="1" smtClean="0">
                        <a:solidFill>
                          <a:srgbClr val="800080"/>
                        </a:solidFill>
                        <a:effectLst>
                          <a:outerShdw blurRad="38100" dist="38100" dir="2700000" algn="tl">
                            <a:srgbClr val="000000">
                              <a:alpha val="43137"/>
                            </a:srgbClr>
                          </a:outerShdw>
                        </a:effectLst>
                        <a:latin typeface="Cambria Math"/>
                      </a:rPr>
                      <m:t>𝟑𝟎𝟏</m:t>
                    </m:r>
                  </m:oMath>
                </a14:m>
                <a:r>
                  <a:rPr lang="en-US" sz="2800" dirty="0" smtClean="0">
                    <a:solidFill>
                      <a:srgbClr val="800080"/>
                    </a:solidFill>
                    <a:effectLst>
                      <a:outerShdw blurRad="38100" dist="38100" dir="2700000" algn="tl">
                        <a:srgbClr val="000000">
                          <a:alpha val="43137"/>
                        </a:srgbClr>
                      </a:outerShdw>
                    </a:effectLst>
                  </a:rPr>
                  <a:t> </a:t>
                </a:r>
                <a:r>
                  <a:rPr lang="en-US" sz="1600" dirty="0" smtClean="0">
                    <a:solidFill>
                      <a:srgbClr val="CC0099"/>
                    </a:solidFill>
                    <a:effectLst>
                      <a:outerShdw blurRad="38100" dist="38100" dir="2700000" algn="tl">
                        <a:srgbClr val="000000">
                          <a:alpha val="43137"/>
                        </a:srgbClr>
                      </a:outerShdw>
                    </a:effectLst>
                    <a:latin typeface="Cambria Math" pitchFamily="18" charset="0"/>
                    <a:ea typeface="Cambria Math" pitchFamily="18" charset="0"/>
                  </a:rPr>
                  <a:t>this is 12% of the total amount</a:t>
                </a:r>
                <a:endParaRPr lang="en-US" sz="1600" dirty="0" smtClean="0">
                  <a:solidFill>
                    <a:srgbClr val="800080"/>
                  </a:solidFill>
                  <a:effectLst>
                    <a:outerShdw blurRad="38100" dist="38100" dir="2700000" algn="tl">
                      <a:srgbClr val="000000">
                        <a:alpha val="43137"/>
                      </a:srgbClr>
                    </a:outerShdw>
                  </a:effectLst>
                </a:endParaRPr>
              </a:p>
              <a:p>
                <a:r>
                  <a:rPr lang="en-US" sz="2800" dirty="0" smtClean="0">
                    <a:solidFill>
                      <a:srgbClr val="CC0099"/>
                    </a:solidFill>
                    <a:effectLst>
                      <a:outerShdw blurRad="38100" dist="38100" dir="2700000" algn="tl">
                        <a:srgbClr val="000000">
                          <a:alpha val="43137"/>
                        </a:srgbClr>
                      </a:outerShdw>
                    </a:effectLst>
                    <a:latin typeface="Cambria Math" pitchFamily="18" charset="0"/>
                    <a:ea typeface="Cambria Math" pitchFamily="18" charset="0"/>
                  </a:rPr>
                  <a:t>Write an equation and solve for </a:t>
                </a:r>
                <a:r>
                  <a:rPr lang="en-US" sz="2800" i="1" dirty="0" smtClean="0">
                    <a:solidFill>
                      <a:srgbClr val="CC0099"/>
                    </a:solidFill>
                    <a:effectLst>
                      <a:outerShdw blurRad="38100" dist="38100" dir="2700000" algn="tl">
                        <a:srgbClr val="000000">
                          <a:alpha val="43137"/>
                        </a:srgbClr>
                      </a:outerShdw>
                    </a:effectLst>
                    <a:latin typeface="Cambria Math" pitchFamily="18" charset="0"/>
                    <a:ea typeface="Cambria Math" pitchFamily="18" charset="0"/>
                  </a:rPr>
                  <a:t>x </a:t>
                </a:r>
                <a:r>
                  <a:rPr lang="en-US" sz="2000" dirty="0" smtClean="0">
                    <a:solidFill>
                      <a:srgbClr val="CC0099"/>
                    </a:solidFill>
                    <a:effectLst>
                      <a:outerShdw blurRad="38100" dist="38100" dir="2700000" algn="tl">
                        <a:srgbClr val="000000">
                          <a:alpha val="43137"/>
                        </a:srgbClr>
                      </a:outerShdw>
                    </a:effectLst>
                    <a:latin typeface="Cambria Math" pitchFamily="18" charset="0"/>
                    <a:ea typeface="Cambria Math" pitchFamily="18" charset="0"/>
                  </a:rPr>
                  <a:t>(the total)</a:t>
                </a:r>
                <a:r>
                  <a:rPr lang="en-US" sz="2800" dirty="0" smtClean="0">
                    <a:solidFill>
                      <a:srgbClr val="CC0099"/>
                    </a:solidFill>
                    <a:effectLst>
                      <a:outerShdw blurRad="38100" dist="38100" dir="2700000" algn="tl">
                        <a:srgbClr val="000000">
                          <a:alpha val="43137"/>
                        </a:srgbClr>
                      </a:outerShdw>
                    </a:effectLst>
                    <a:latin typeface="Cambria Math" pitchFamily="18" charset="0"/>
                    <a:ea typeface="Cambria Math" pitchFamily="18" charset="0"/>
                  </a:rPr>
                  <a:t>.</a:t>
                </a:r>
                <a:r>
                  <a:rPr lang="en-US" sz="2800" dirty="0" smtClean="0">
                    <a:solidFill>
                      <a:srgbClr val="800080"/>
                    </a:solidFill>
                    <a:effectLst>
                      <a:outerShdw blurRad="38100" dist="38100" dir="2700000" algn="tl">
                        <a:srgbClr val="000000">
                          <a:alpha val="43137"/>
                        </a:srgbClr>
                      </a:outerShdw>
                    </a:effectLst>
                    <a:latin typeface="Cambria Math" pitchFamily="18" charset="0"/>
                    <a:ea typeface="Cambria Math" pitchFamily="18" charset="0"/>
                  </a:rPr>
                  <a:t> </a:t>
                </a:r>
                <a:endParaRPr lang="en-US" sz="2800" dirty="0">
                  <a:solidFill>
                    <a:srgbClr val="800080"/>
                  </a:solidFill>
                  <a:effectLst>
                    <a:outerShdw blurRad="38100" dist="38100" dir="2700000" algn="tl">
                      <a:srgbClr val="000000">
                        <a:alpha val="43137"/>
                      </a:srgbClr>
                    </a:outerShdw>
                  </a:effectLst>
                  <a:latin typeface="Cambria Math" pitchFamily="18" charset="0"/>
                  <a:ea typeface="Cambria Math" pitchFamily="18" charset="0"/>
                </a:endParaRPr>
              </a:p>
              <a:p>
                <a:r>
                  <a:rPr lang="en-US" sz="2800" dirty="0" smtClean="0">
                    <a:solidFill>
                      <a:srgbClr val="800080"/>
                    </a:solidFill>
                    <a:effectLst>
                      <a:outerShdw blurRad="38100" dist="38100" dir="2700000" algn="tl">
                        <a:srgbClr val="000000">
                          <a:alpha val="43137"/>
                        </a:srgbClr>
                      </a:outerShdw>
                    </a:effectLst>
                  </a:rPr>
                  <a:t>	</a:t>
                </a:r>
                <a14:m>
                  <m:oMath xmlns:m="http://schemas.openxmlformats.org/officeDocument/2006/math">
                    <m:r>
                      <a:rPr lang="en-US" sz="2800" b="1" i="0" smtClean="0">
                        <a:solidFill>
                          <a:srgbClr val="800080"/>
                        </a:solidFill>
                        <a:effectLst>
                          <a:outerShdw blurRad="38100" dist="38100" dir="2700000" algn="tl">
                            <a:srgbClr val="000000">
                              <a:alpha val="43137"/>
                            </a:srgbClr>
                          </a:outerShdw>
                        </a:effectLst>
                        <a:latin typeface="Cambria Math"/>
                      </a:rPr>
                      <m:t>𝟎</m:t>
                    </m:r>
                    <m:r>
                      <a:rPr lang="en-US" sz="2800" b="1" i="0" smtClean="0">
                        <a:solidFill>
                          <a:srgbClr val="800080"/>
                        </a:solidFill>
                        <a:effectLst>
                          <a:outerShdw blurRad="38100" dist="38100" dir="2700000" algn="tl">
                            <a:srgbClr val="000000">
                              <a:alpha val="43137"/>
                            </a:srgbClr>
                          </a:outerShdw>
                        </a:effectLst>
                        <a:latin typeface="Cambria Math"/>
                      </a:rPr>
                      <m:t>.</m:t>
                    </m:r>
                    <m:r>
                      <a:rPr lang="en-US" sz="2800" b="1" i="0" smtClean="0">
                        <a:solidFill>
                          <a:srgbClr val="800080"/>
                        </a:solidFill>
                        <a:effectLst>
                          <a:outerShdw blurRad="38100" dist="38100" dir="2700000" algn="tl">
                            <a:srgbClr val="000000">
                              <a:alpha val="43137"/>
                            </a:srgbClr>
                          </a:outerShdw>
                        </a:effectLst>
                        <a:latin typeface="Cambria Math"/>
                      </a:rPr>
                      <m:t>𝟏𝟐</m:t>
                    </m:r>
                    <m:r>
                      <a:rPr lang="en-US" sz="2800" b="1" i="1" smtClean="0">
                        <a:solidFill>
                          <a:srgbClr val="800080"/>
                        </a:solidFill>
                        <a:effectLst>
                          <a:outerShdw blurRad="38100" dist="38100" dir="2700000" algn="tl">
                            <a:srgbClr val="000000">
                              <a:alpha val="43137"/>
                            </a:srgbClr>
                          </a:outerShdw>
                        </a:effectLst>
                        <a:latin typeface="Cambria Math"/>
                      </a:rPr>
                      <m:t>𝒙</m:t>
                    </m:r>
                    <m:r>
                      <a:rPr lang="en-US" sz="2800" i="1">
                        <a:solidFill>
                          <a:srgbClr val="800080"/>
                        </a:solidFill>
                        <a:effectLst>
                          <a:outerShdw blurRad="38100" dist="38100" dir="2700000" algn="tl">
                            <a:srgbClr val="000000">
                              <a:alpha val="43137"/>
                            </a:srgbClr>
                          </a:outerShdw>
                        </a:effectLst>
                        <a:latin typeface="Cambria Math"/>
                      </a:rPr>
                      <m:t>=</m:t>
                    </m:r>
                    <m:r>
                      <a:rPr lang="en-US" sz="2800" i="1">
                        <a:solidFill>
                          <a:srgbClr val="800080"/>
                        </a:solidFill>
                        <a:effectLst>
                          <a:outerShdw blurRad="38100" dist="38100" dir="2700000" algn="tl">
                            <a:srgbClr val="000000">
                              <a:alpha val="43137"/>
                            </a:srgbClr>
                          </a:outerShdw>
                        </a:effectLst>
                        <a:latin typeface="Cambria Math"/>
                      </a:rPr>
                      <m:t>𝟐</m:t>
                    </m:r>
                    <m:r>
                      <a:rPr lang="en-US" sz="2800" i="1">
                        <a:solidFill>
                          <a:srgbClr val="800080"/>
                        </a:solidFill>
                        <a:effectLst>
                          <a:outerShdw blurRad="38100" dist="38100" dir="2700000" algn="tl">
                            <a:srgbClr val="000000">
                              <a:alpha val="43137"/>
                            </a:srgbClr>
                          </a:outerShdw>
                        </a:effectLst>
                        <a:latin typeface="Cambria Math"/>
                      </a:rPr>
                      <m:t>,</m:t>
                    </m:r>
                    <m:r>
                      <a:rPr lang="en-US" sz="2800" i="1">
                        <a:solidFill>
                          <a:srgbClr val="800080"/>
                        </a:solidFill>
                        <a:effectLst>
                          <a:outerShdw blurRad="38100" dist="38100" dir="2700000" algn="tl">
                            <a:srgbClr val="000000">
                              <a:alpha val="43137"/>
                            </a:srgbClr>
                          </a:outerShdw>
                        </a:effectLst>
                        <a:latin typeface="Cambria Math"/>
                      </a:rPr>
                      <m:t>𝟑𝟎𝟏</m:t>
                    </m:r>
                  </m:oMath>
                </a14:m>
                <a:r>
                  <a:rPr lang="en-US" sz="2800" dirty="0" smtClean="0">
                    <a:solidFill>
                      <a:srgbClr val="800080"/>
                    </a:solidFill>
                    <a:effectLst>
                      <a:outerShdw blurRad="38100" dist="38100" dir="2700000" algn="tl">
                        <a:srgbClr val="000000">
                          <a:alpha val="43137"/>
                        </a:srgbClr>
                      </a:outerShdw>
                    </a:effectLst>
                  </a:rPr>
                  <a:t>   </a:t>
                </a:r>
                <a:r>
                  <a:rPr lang="en-US" sz="2800" dirty="0" smtClean="0">
                    <a:solidFill>
                      <a:srgbClr val="800080"/>
                    </a:solidFill>
                    <a:effectLst>
                      <a:outerShdw blurRad="38100" dist="38100" dir="2700000" algn="tl">
                        <a:srgbClr val="000000">
                          <a:alpha val="43137"/>
                        </a:srgbClr>
                      </a:outerShdw>
                    </a:effectLst>
                    <a:latin typeface="Cambria Math" pitchFamily="18" charset="0"/>
                    <a:ea typeface="Cambria Math" pitchFamily="18" charset="0"/>
                  </a:rPr>
                  <a:t>x = _______________</a:t>
                </a:r>
              </a:p>
              <a:p>
                <a:r>
                  <a:rPr lang="en-US" sz="2800" dirty="0" smtClean="0">
                    <a:solidFill>
                      <a:srgbClr val="CC0099"/>
                    </a:solidFill>
                    <a:effectLst>
                      <a:outerShdw blurRad="38100" dist="38100" dir="2700000" algn="tl">
                        <a:srgbClr val="000000">
                          <a:alpha val="43137"/>
                        </a:srgbClr>
                      </a:outerShdw>
                    </a:effectLst>
                    <a:latin typeface="Cambria Math" pitchFamily="18" charset="0"/>
                    <a:ea typeface="Cambria Math" pitchFamily="18" charset="0"/>
                  </a:rPr>
                  <a:t>Find the amount that the employer pays</a:t>
                </a:r>
                <a:r>
                  <a:rPr lang="en-US" sz="2800" dirty="0" smtClean="0">
                    <a:solidFill>
                      <a:srgbClr val="800080"/>
                    </a:solidFill>
                    <a:effectLst>
                      <a:outerShdw blurRad="38100" dist="38100" dir="2700000" algn="tl">
                        <a:srgbClr val="000000">
                          <a:alpha val="43137"/>
                        </a:srgbClr>
                      </a:outerShdw>
                    </a:effectLst>
                    <a:latin typeface="Cambria Math" pitchFamily="18" charset="0"/>
                    <a:ea typeface="Cambria Math" pitchFamily="18" charset="0"/>
                  </a:rPr>
                  <a:t> </a:t>
                </a:r>
              </a:p>
              <a:p>
                <a:r>
                  <a:rPr lang="en-US" sz="2800" dirty="0" smtClean="0">
                    <a:solidFill>
                      <a:srgbClr val="800080"/>
                    </a:solidFill>
                    <a:effectLst>
                      <a:outerShdw blurRad="38100" dist="38100" dir="2700000" algn="tl">
                        <a:srgbClr val="000000">
                          <a:alpha val="43137"/>
                        </a:srgbClr>
                      </a:outerShdw>
                    </a:effectLst>
                  </a:rPr>
                  <a:t>______________________________</a:t>
                </a:r>
              </a:p>
            </p:txBody>
          </p:sp>
        </mc:Choice>
        <mc:Fallback xmlns="">
          <p:sp>
            <p:nvSpPr>
              <p:cNvPr id="5" name="TextBox 4"/>
              <p:cNvSpPr txBox="1">
                <a:spLocks noRot="1" noChangeAspect="1" noMove="1" noResize="1" noEditPoints="1" noAdjustHandles="1" noChangeArrowheads="1" noChangeShapeType="1" noTextEdit="1"/>
              </p:cNvSpPr>
              <p:nvPr/>
            </p:nvSpPr>
            <p:spPr>
              <a:xfrm>
                <a:off x="1905000" y="3278659"/>
                <a:ext cx="7239000" cy="3062377"/>
              </a:xfrm>
              <a:prstGeom prst="rect">
                <a:avLst/>
              </a:prstGeom>
              <a:blipFill rotWithShape="1">
                <a:blip r:embed="rId2"/>
                <a:stretch>
                  <a:fillRect l="-1853" t="-2191" b="-5777"/>
                </a:stretch>
              </a:blipFill>
            </p:spPr>
            <p:txBody>
              <a:bodyPr/>
              <a:lstStyle/>
              <a:p>
                <a:r>
                  <a:rPr lang="en-US">
                    <a:noFill/>
                  </a:rPr>
                  <a:t> </a:t>
                </a:r>
              </a:p>
            </p:txBody>
          </p:sp>
        </mc:Fallback>
      </mc:AlternateContent>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0"/>
            <a:ext cx="12954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0-#ppt_w/2"/>
                                          </p:val>
                                        </p:tav>
                                        <p:tav tm="100000">
                                          <p:val>
                                            <p:strVal val="#ppt_x"/>
                                          </p:val>
                                        </p:tav>
                                      </p:tavLst>
                                    </p:anim>
                                    <p:anim calcmode="lin" valueType="num">
                                      <p:cBhvr additive="base">
                                        <p:cTn id="5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0134FBA4-90CB-4C12-84B2-FAC380D2103F}" type="slidenum">
              <a:rPr lang="en-US">
                <a:solidFill>
                  <a:srgbClr val="107DBC"/>
                </a:solidFill>
              </a:rPr>
              <a:pPr>
                <a:defRPr/>
              </a:pPr>
              <a:t>6</a:t>
            </a:fld>
            <a:endParaRPr lang="en-US" dirty="0">
              <a:solidFill>
                <a:srgbClr val="107DBC"/>
              </a:solidFill>
            </a:endParaRPr>
          </a:p>
        </p:txBody>
      </p:sp>
      <p:sp>
        <p:nvSpPr>
          <p:cNvPr id="10243"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dirty="0" smtClean="0"/>
              <a:t>Karen found a job with an annual salary of $67.3K. What is her monthly pay, rounded to the nearest dollar?  </a:t>
            </a:r>
          </a:p>
        </p:txBody>
      </p:sp>
      <p:sp>
        <p:nvSpPr>
          <p:cNvPr id="10244"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dirty="0">
                <a:solidFill>
                  <a:schemeClr val="tx1"/>
                </a:solidFill>
                <a:latin typeface="Arial Narrow" pitchFamily="34" charset="0"/>
              </a:rPr>
              <a:t>CHECK </a:t>
            </a:r>
            <a:r>
              <a:rPr lang="en-US" sz="3000" dirty="0">
                <a:solidFill>
                  <a:schemeClr val="tx2"/>
                </a:solidFill>
                <a:latin typeface="Arial Narrow" pitchFamily="34" charset="0"/>
              </a:rPr>
              <a:t>YOUR UNDERSTANDING</a:t>
            </a:r>
          </a:p>
        </p:txBody>
      </p:sp>
      <p:pic>
        <p:nvPicPr>
          <p:cNvPr id="10245"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447800" y="2667000"/>
            <a:ext cx="6096000" cy="2862322"/>
          </a:xfrm>
          <a:prstGeom prst="rect">
            <a:avLst/>
          </a:prstGeom>
          <a:noFill/>
        </p:spPr>
        <p:txBody>
          <a:bodyPr wrap="square" rtlCol="0">
            <a:spAutoFit/>
          </a:bodyPr>
          <a:lstStyle/>
          <a:p>
            <a:r>
              <a:rPr lang="en-US" dirty="0" smtClean="0">
                <a:solidFill>
                  <a:srgbClr val="660066"/>
                </a:solidFill>
                <a:latin typeface="Cambria Math" pitchFamily="18" charset="0"/>
                <a:ea typeface="Cambria Math" pitchFamily="18" charset="0"/>
              </a:rPr>
              <a:t>$67,300 per year</a:t>
            </a:r>
          </a:p>
          <a:p>
            <a:endParaRPr lang="en-US" dirty="0">
              <a:solidFill>
                <a:srgbClr val="660066"/>
              </a:solidFill>
              <a:latin typeface="Cambria Math" pitchFamily="18" charset="0"/>
              <a:ea typeface="Cambria Math" pitchFamily="18" charset="0"/>
            </a:endParaRPr>
          </a:p>
          <a:p>
            <a:r>
              <a:rPr lang="en-US" dirty="0" smtClean="0">
                <a:solidFill>
                  <a:srgbClr val="660066"/>
                </a:solidFill>
                <a:latin typeface="Cambria Math" pitchFamily="18" charset="0"/>
                <a:ea typeface="Cambria Math" pitchFamily="18" charset="0"/>
              </a:rPr>
              <a:t>12 months in a year.</a:t>
            </a:r>
          </a:p>
          <a:p>
            <a:endParaRPr lang="en-US" dirty="0">
              <a:solidFill>
                <a:srgbClr val="660066"/>
              </a:solidFill>
              <a:latin typeface="Cambria Math" pitchFamily="18" charset="0"/>
              <a:ea typeface="Cambria Math" pitchFamily="18" charset="0"/>
            </a:endParaRPr>
          </a:p>
          <a:p>
            <a:r>
              <a:rPr lang="en-US" dirty="0" smtClean="0">
                <a:solidFill>
                  <a:srgbClr val="660066"/>
                </a:solidFill>
                <a:latin typeface="Cambria Math" pitchFamily="18" charset="0"/>
                <a:ea typeface="Cambria Math" pitchFamily="18" charset="0"/>
              </a:rPr>
              <a:t>$____________ per month</a:t>
            </a:r>
            <a:endParaRPr lang="en-US" dirty="0">
              <a:solidFill>
                <a:srgbClr val="660066"/>
              </a:solidFill>
              <a:latin typeface="Cambria Math" pitchFamily="18" charset="0"/>
              <a:ea typeface="Cambria Math" pitchFamily="18" charset="0"/>
            </a:endParaRP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p:cTn id="21"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A57D8C8B-10BA-4768-B488-63756627D87F}" type="slidenum">
              <a:rPr lang="en-US">
                <a:solidFill>
                  <a:srgbClr val="107DBC"/>
                </a:solidFill>
              </a:rPr>
              <a:pPr>
                <a:defRPr/>
              </a:pPr>
              <a:t>60</a:t>
            </a:fld>
            <a:endParaRPr lang="en-US" dirty="0">
              <a:solidFill>
                <a:srgbClr val="107DBC"/>
              </a:solidFill>
            </a:endParaRPr>
          </a:p>
        </p:txBody>
      </p:sp>
      <p:sp>
        <p:nvSpPr>
          <p:cNvPr id="61443" name="Rectangle 2"/>
          <p:cNvSpPr>
            <a:spLocks noGrp="1" noChangeArrowheads="1"/>
          </p:cNvSpPr>
          <p:nvPr>
            <p:ph type="body" idx="1"/>
          </p:nvPr>
        </p:nvSpPr>
        <p:spPr>
          <a:xfrm>
            <a:off x="1066800" y="990600"/>
            <a:ext cx="7086600" cy="3779838"/>
          </a:xfrm>
        </p:spPr>
        <p:txBody>
          <a:bodyPr/>
          <a:lstStyle/>
          <a:p>
            <a:pPr marL="0" indent="0" eaLnBrk="1" hangingPunct="1">
              <a:lnSpc>
                <a:spcPct val="90000"/>
              </a:lnSpc>
              <a:buFont typeface="Wingdings" pitchFamily="2" charset="2"/>
              <a:buNone/>
            </a:pPr>
            <a:r>
              <a:rPr lang="en-US" sz="2600" dirty="0" smtClean="0"/>
              <a:t>Mark’s employer offers individual health care. Mark pays </a:t>
            </a:r>
            <a:r>
              <a:rPr lang="en-US" sz="2600" i="1" dirty="0" smtClean="0"/>
              <a:t>d</a:t>
            </a:r>
            <a:r>
              <a:rPr lang="en-US" sz="2600" dirty="0" smtClean="0"/>
              <a:t> dollars out of his biweekly paycheck for his share of the total cost. If Mark’s contribution is a percentage of the total cost, where </a:t>
            </a:r>
            <a:r>
              <a:rPr lang="en-US" sz="2600" i="1" dirty="0" smtClean="0"/>
              <a:t>p</a:t>
            </a:r>
            <a:r>
              <a:rPr lang="en-US" sz="2600" dirty="0" smtClean="0"/>
              <a:t> represents that percentage written as an equivalent decimal, represent the total cost of Mark’s coverage in terms of </a:t>
            </a:r>
            <a:r>
              <a:rPr lang="en-US" sz="2600" i="1" dirty="0" smtClean="0"/>
              <a:t>d</a:t>
            </a:r>
            <a:r>
              <a:rPr lang="en-US" sz="2600" dirty="0" smtClean="0"/>
              <a:t> and </a:t>
            </a:r>
            <a:r>
              <a:rPr lang="en-US" sz="2600" i="1" dirty="0" smtClean="0"/>
              <a:t>p</a:t>
            </a:r>
            <a:r>
              <a:rPr lang="en-US" sz="2600" dirty="0" smtClean="0"/>
              <a:t>.</a:t>
            </a:r>
            <a:r>
              <a:rPr lang="en-US" sz="2800" dirty="0" smtClean="0"/>
              <a:t>  </a:t>
            </a:r>
          </a:p>
        </p:txBody>
      </p:sp>
      <p:sp>
        <p:nvSpPr>
          <p:cNvPr id="61444"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dirty="0">
                <a:solidFill>
                  <a:schemeClr val="tx1"/>
                </a:solidFill>
                <a:latin typeface="Arial Narrow" pitchFamily="34" charset="0"/>
              </a:rPr>
              <a:t>CHECK </a:t>
            </a:r>
            <a:r>
              <a:rPr lang="en-US" sz="3000" dirty="0">
                <a:solidFill>
                  <a:schemeClr val="tx2"/>
                </a:solidFill>
                <a:latin typeface="Arial Narrow" pitchFamily="34" charset="0"/>
              </a:rPr>
              <a:t>YOUR UNDERSTANDING</a:t>
            </a:r>
          </a:p>
        </p:txBody>
      </p:sp>
      <p:pic>
        <p:nvPicPr>
          <p:cNvPr id="61445"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ultiply 5"/>
          <p:cNvSpPr/>
          <p:nvPr/>
        </p:nvSpPr>
        <p:spPr bwMode="auto">
          <a:xfrm>
            <a:off x="3376484" y="2057400"/>
            <a:ext cx="5181600" cy="4876800"/>
          </a:xfrm>
          <a:prstGeom prst="mathMultiply">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kumimoji="0" lang="en-US" sz="6600" b="0" i="0" u="none" strike="noStrike" cap="none" normalizeH="0" baseline="0" dirty="0" smtClean="0">
                <a:ln>
                  <a:noFill/>
                </a:ln>
                <a:solidFill>
                  <a:srgbClr val="F8F8F8"/>
                </a:solidFill>
                <a:effectLst/>
                <a:latin typeface="Cambria Math" pitchFamily="18" charset="0"/>
                <a:ea typeface="Cambria Math" pitchFamily="18" charset="0"/>
              </a:rPr>
              <a:t>Skip</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8EE7736E-EDC1-4414-B91E-C3AA5BC2E778}" type="slidenum">
              <a:rPr lang="en-US">
                <a:solidFill>
                  <a:srgbClr val="107DBC"/>
                </a:solidFill>
              </a:rPr>
              <a:pPr>
                <a:defRPr/>
              </a:pPr>
              <a:t>61</a:t>
            </a:fld>
            <a:endParaRPr lang="en-US" dirty="0">
              <a:solidFill>
                <a:srgbClr val="107DBC"/>
              </a:solidFill>
            </a:endParaRPr>
          </a:p>
        </p:txBody>
      </p:sp>
      <p:sp>
        <p:nvSpPr>
          <p:cNvPr id="349186" name="Rectangle 2"/>
          <p:cNvSpPr>
            <a:spLocks noGrp="1" noChangeArrowheads="1"/>
          </p:cNvSpPr>
          <p:nvPr>
            <p:ph type="title"/>
          </p:nvPr>
        </p:nvSpPr>
        <p:spPr>
          <a:xfrm>
            <a:off x="6858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dirty="0" smtClean="0"/>
              <a:t>EXAMPLE 3</a:t>
            </a:r>
          </a:p>
        </p:txBody>
      </p:sp>
      <p:sp>
        <p:nvSpPr>
          <p:cNvPr id="62468" name="Rectangle 3"/>
          <p:cNvSpPr>
            <a:spLocks noGrp="1" noChangeArrowheads="1"/>
          </p:cNvSpPr>
          <p:nvPr>
            <p:ph type="body" idx="1"/>
          </p:nvPr>
        </p:nvSpPr>
        <p:spPr>
          <a:xfrm>
            <a:off x="762000" y="992188"/>
            <a:ext cx="7772400" cy="4570412"/>
          </a:xfrm>
        </p:spPr>
        <p:txBody>
          <a:bodyPr/>
          <a:lstStyle/>
          <a:p>
            <a:pPr indent="-285750" eaLnBrk="1" hangingPunct="1">
              <a:lnSpc>
                <a:spcPct val="90000"/>
              </a:lnSpc>
              <a:buFont typeface="Wingdings" pitchFamily="2" charset="2"/>
              <a:buNone/>
            </a:pPr>
            <a:r>
              <a:rPr lang="en-US" dirty="0" smtClean="0"/>
              <a:t>   </a:t>
            </a:r>
            <a:r>
              <a:rPr lang="en-US" sz="2800" dirty="0" smtClean="0"/>
              <a:t>Marina works at Washington Performing Arts Center. Her employer offers her a pension. Marina’s employer uses a formula to calculate the pension. A retiring employee will receive 1.5% of their average salary for the last five years of employment for every year worked. Marina is planning on retiring at the end of this year after 25 years of employment. Marina would receive this amount each year until her death. Her salaries for the last five years are $88,900, $92,200, $96,000, $98,000, and $102,000. Calculate Marina’s pension.   </a:t>
            </a:r>
          </a:p>
        </p:txBody>
      </p:sp>
      <p:sp>
        <p:nvSpPr>
          <p:cNvPr id="2" name="Rectangle 1"/>
          <p:cNvSpPr/>
          <p:nvPr/>
        </p:nvSpPr>
        <p:spPr>
          <a:xfrm>
            <a:off x="1905000" y="4953000"/>
            <a:ext cx="7101559" cy="1354217"/>
          </a:xfrm>
          <a:prstGeom prst="rect">
            <a:avLst/>
          </a:prstGeom>
        </p:spPr>
        <p:txBody>
          <a:bodyPr wrap="none">
            <a:spAutoFit/>
          </a:bodyPr>
          <a:lstStyle/>
          <a:p>
            <a:r>
              <a:rPr lang="en-US" sz="2400" dirty="0" smtClean="0">
                <a:solidFill>
                  <a:srgbClr val="CC0099"/>
                </a:solidFill>
                <a:effectLst>
                  <a:outerShdw blurRad="38100" dist="38100" dir="2700000" algn="tl">
                    <a:srgbClr val="000000">
                      <a:alpha val="43137"/>
                    </a:srgbClr>
                  </a:outerShdw>
                </a:effectLst>
                <a:latin typeface="Cambria Math" pitchFamily="18" charset="0"/>
                <a:ea typeface="Cambria Math" pitchFamily="18" charset="0"/>
              </a:rPr>
              <a:t>Find the average  _____________________</a:t>
            </a:r>
          </a:p>
          <a:p>
            <a:r>
              <a:rPr lang="en-US" sz="2400" dirty="0" smtClean="0">
                <a:solidFill>
                  <a:srgbClr val="CC0099"/>
                </a:solidFill>
                <a:effectLst>
                  <a:outerShdw blurRad="38100" dist="38100" dir="2700000" algn="tl">
                    <a:srgbClr val="000000">
                      <a:alpha val="43137"/>
                    </a:srgbClr>
                  </a:outerShdw>
                </a:effectLst>
                <a:latin typeface="Cambria Math" pitchFamily="18" charset="0"/>
                <a:ea typeface="Cambria Math" pitchFamily="18" charset="0"/>
              </a:rPr>
              <a:t>Find 1.5% of the average ___________________</a:t>
            </a:r>
          </a:p>
          <a:p>
            <a:r>
              <a:rPr lang="en-US" sz="2400" dirty="0" smtClean="0">
                <a:solidFill>
                  <a:srgbClr val="CC0099"/>
                </a:solidFill>
                <a:effectLst>
                  <a:outerShdw blurRad="38100" dist="38100" dir="2700000" algn="tl">
                    <a:srgbClr val="000000">
                      <a:alpha val="43137"/>
                    </a:srgbClr>
                  </a:outerShdw>
                </a:effectLst>
                <a:latin typeface="Cambria Math" pitchFamily="18" charset="0"/>
                <a:ea typeface="Cambria Math" pitchFamily="18" charset="0"/>
              </a:rPr>
              <a:t>Multiply by the number of years worked _______________</a:t>
            </a:r>
            <a:endParaRPr lang="en-US" sz="2400" dirty="0">
              <a:solidFill>
                <a:srgbClr val="800080"/>
              </a:solidFill>
              <a:effectLst>
                <a:outerShdw blurRad="38100" dist="38100" dir="2700000" algn="tl">
                  <a:srgbClr val="000000">
                    <a:alpha val="43137"/>
                  </a:srgbClr>
                </a:outerShdw>
              </a:effectLst>
              <a:latin typeface="Cambria Math" pitchFamily="18" charset="0"/>
              <a:ea typeface="Cambria Math"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834769"/>
            <a:ext cx="12954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50E204E9-7DFA-4551-98D9-4AF834EAB3CC}" type="slidenum">
              <a:rPr lang="en-US">
                <a:solidFill>
                  <a:srgbClr val="107DBC"/>
                </a:solidFill>
              </a:rPr>
              <a:pPr>
                <a:defRPr/>
              </a:pPr>
              <a:t>62</a:t>
            </a:fld>
            <a:endParaRPr lang="en-US" dirty="0">
              <a:solidFill>
                <a:srgbClr val="107DBC"/>
              </a:solidFill>
            </a:endParaRPr>
          </a:p>
        </p:txBody>
      </p:sp>
      <p:sp>
        <p:nvSpPr>
          <p:cNvPr id="63491"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dirty="0" smtClean="0"/>
              <a:t>DeBrown</a:t>
            </a:r>
            <a:r>
              <a:rPr lang="en-US" sz="2800" dirty="0" smtClean="0"/>
              <a:t> Corporation offers employees a retirement plan based upon the following formula. The retiree will get 2% of the average of the final three year salaries times the number of years employed by the company. Suppose an employee’s last three years of salaries are </a:t>
            </a:r>
            <a:r>
              <a:rPr lang="en-US" sz="2800" i="1" dirty="0" smtClean="0"/>
              <a:t>A</a:t>
            </a:r>
            <a:r>
              <a:rPr lang="en-US" sz="2800" dirty="0" smtClean="0"/>
              <a:t>, </a:t>
            </a:r>
            <a:r>
              <a:rPr lang="en-US" sz="2800" i="1" dirty="0" smtClean="0"/>
              <a:t>B</a:t>
            </a:r>
            <a:r>
              <a:rPr lang="en-US" sz="2800" dirty="0" smtClean="0"/>
              <a:t>, and </a:t>
            </a:r>
            <a:r>
              <a:rPr lang="en-US" sz="2800" i="1" dirty="0" smtClean="0"/>
              <a:t>C</a:t>
            </a:r>
            <a:r>
              <a:rPr lang="en-US" sz="2800" dirty="0" smtClean="0"/>
              <a:t>, and the employee worked at </a:t>
            </a:r>
            <a:r>
              <a:rPr lang="en-US" sz="2800" dirty="0" smtClean="0"/>
              <a:t>DeBrown</a:t>
            </a:r>
            <a:r>
              <a:rPr lang="en-US" sz="2800" dirty="0" smtClean="0"/>
              <a:t> for </a:t>
            </a:r>
            <a:r>
              <a:rPr lang="en-US" sz="2800" i="1" dirty="0" smtClean="0"/>
              <a:t>D</a:t>
            </a:r>
            <a:r>
              <a:rPr lang="en-US" sz="2800" dirty="0" smtClean="0"/>
              <a:t> years. Write the algebraic expression that represents the employee’s yearly pension.  </a:t>
            </a:r>
          </a:p>
        </p:txBody>
      </p:sp>
      <p:sp>
        <p:nvSpPr>
          <p:cNvPr id="63492"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dirty="0">
                <a:solidFill>
                  <a:schemeClr val="tx1"/>
                </a:solidFill>
                <a:latin typeface="Arial Narrow" pitchFamily="34" charset="0"/>
              </a:rPr>
              <a:t>CHECK </a:t>
            </a:r>
            <a:r>
              <a:rPr lang="en-US" sz="3000" dirty="0">
                <a:solidFill>
                  <a:schemeClr val="tx2"/>
                </a:solidFill>
                <a:latin typeface="Arial Narrow" pitchFamily="34" charset="0"/>
              </a:rPr>
              <a:t>YOUR UNDERSTANDING</a:t>
            </a:r>
          </a:p>
        </p:txBody>
      </p:sp>
      <p:pic>
        <p:nvPicPr>
          <p:cNvPr id="63493"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ultiply 5"/>
          <p:cNvSpPr/>
          <p:nvPr/>
        </p:nvSpPr>
        <p:spPr bwMode="auto">
          <a:xfrm>
            <a:off x="1676400" y="2209800"/>
            <a:ext cx="5181600" cy="4876800"/>
          </a:xfrm>
          <a:prstGeom prst="mathMultiply">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kumimoji="0" lang="en-US" sz="6600" b="0" i="0" u="none" strike="noStrike" cap="none" normalizeH="0" baseline="0" dirty="0" smtClean="0">
                <a:ln>
                  <a:noFill/>
                </a:ln>
                <a:solidFill>
                  <a:srgbClr val="F8F8F8"/>
                </a:solidFill>
                <a:effectLst/>
                <a:latin typeface="Cambria Math" pitchFamily="18" charset="0"/>
                <a:ea typeface="Cambria Math" pitchFamily="18" charset="0"/>
              </a:rPr>
              <a:t>Skip</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1E6F4DE6-681D-4656-82FE-CE131DD500D6}" type="slidenum">
              <a:rPr lang="en-US">
                <a:solidFill>
                  <a:srgbClr val="107DBC"/>
                </a:solidFill>
              </a:rPr>
              <a:pPr>
                <a:defRPr/>
              </a:pPr>
              <a:t>63</a:t>
            </a:fld>
            <a:endParaRPr lang="en-US" dirty="0">
              <a:solidFill>
                <a:srgbClr val="107DBC"/>
              </a:solidFill>
            </a:endParaRPr>
          </a:p>
        </p:txBody>
      </p:sp>
      <p:sp>
        <p:nvSpPr>
          <p:cNvPr id="351234" name="Rectangle 2"/>
          <p:cNvSpPr>
            <a:spLocks noGrp="1" noChangeArrowheads="1"/>
          </p:cNvSpPr>
          <p:nvPr>
            <p:ph type="title"/>
          </p:nvPr>
        </p:nvSpPr>
        <p:spPr>
          <a:xfrm>
            <a:off x="6858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dirty="0" smtClean="0"/>
              <a:t>EXAMPLE 4</a:t>
            </a:r>
          </a:p>
        </p:txBody>
      </p:sp>
      <p:sp>
        <p:nvSpPr>
          <p:cNvPr id="64516" name="Rectangle 3"/>
          <p:cNvSpPr>
            <a:spLocks noGrp="1" noChangeArrowheads="1"/>
          </p:cNvSpPr>
          <p:nvPr>
            <p:ph type="body" idx="1"/>
          </p:nvPr>
        </p:nvSpPr>
        <p:spPr>
          <a:xfrm>
            <a:off x="762000" y="990600"/>
            <a:ext cx="7696200" cy="4570413"/>
          </a:xfrm>
        </p:spPr>
        <p:txBody>
          <a:bodyPr/>
          <a:lstStyle/>
          <a:p>
            <a:pPr indent="-285750" eaLnBrk="1" hangingPunct="1">
              <a:lnSpc>
                <a:spcPct val="90000"/>
              </a:lnSpc>
              <a:buFont typeface="Wingdings" pitchFamily="2" charset="2"/>
              <a:buNone/>
            </a:pPr>
            <a:r>
              <a:rPr lang="en-US" dirty="0" smtClean="0"/>
              <a:t>   </a:t>
            </a:r>
            <a:r>
              <a:rPr lang="en-US" sz="2600" dirty="0" smtClean="0"/>
              <a:t>In Reese’s state, the weekly unemployment compensation is 60% of the 26-week average for the two highest-salaried quarters. A quarter is three consecutive months. For July, August, and September, he earned a total of $9,024. In October, November, and December, he earned a total of $9,800. Determine Reese’s unemployment compensation.</a:t>
            </a:r>
            <a:r>
              <a:rPr lang="en-US" sz="2800" dirty="0" smtClean="0"/>
              <a:t>   </a:t>
            </a:r>
          </a:p>
        </p:txBody>
      </p:sp>
      <p:sp>
        <p:nvSpPr>
          <p:cNvPr id="6" name="Rectangle 5"/>
          <p:cNvSpPr/>
          <p:nvPr/>
        </p:nvSpPr>
        <p:spPr>
          <a:xfrm>
            <a:off x="1828800" y="3505200"/>
            <a:ext cx="7086600" cy="2616101"/>
          </a:xfrm>
          <a:prstGeom prst="rect">
            <a:avLst/>
          </a:prstGeom>
        </p:spPr>
        <p:txBody>
          <a:bodyPr wrap="square">
            <a:spAutoFit/>
          </a:bodyPr>
          <a:lstStyle/>
          <a:p>
            <a:r>
              <a:rPr lang="en-US" sz="2400" dirty="0" smtClean="0">
                <a:solidFill>
                  <a:srgbClr val="CC0099"/>
                </a:solidFill>
                <a:effectLst>
                  <a:outerShdw blurRad="38100" dist="38100" dir="2700000" algn="tl">
                    <a:srgbClr val="000000">
                      <a:alpha val="43137"/>
                    </a:srgbClr>
                  </a:outerShdw>
                </a:effectLst>
                <a:latin typeface="Cambria Math" pitchFamily="18" charset="0"/>
                <a:ea typeface="Cambria Math" pitchFamily="18" charset="0"/>
              </a:rPr>
              <a:t>Find the total for the two quarters _____________________</a:t>
            </a:r>
          </a:p>
          <a:p>
            <a:r>
              <a:rPr lang="en-US" sz="2400" dirty="0" smtClean="0">
                <a:solidFill>
                  <a:srgbClr val="CC0099"/>
                </a:solidFill>
                <a:effectLst>
                  <a:outerShdw blurRad="38100" dist="38100" dir="2700000" algn="tl">
                    <a:srgbClr val="000000">
                      <a:alpha val="43137"/>
                    </a:srgbClr>
                  </a:outerShdw>
                </a:effectLst>
                <a:latin typeface="Cambria Math" pitchFamily="18" charset="0"/>
                <a:ea typeface="Cambria Math" pitchFamily="18" charset="0"/>
              </a:rPr>
              <a:t>Find the weekly average ___________________</a:t>
            </a:r>
          </a:p>
          <a:p>
            <a:r>
              <a:rPr lang="en-US" sz="2400" dirty="0" smtClean="0">
                <a:solidFill>
                  <a:srgbClr val="CC0099"/>
                </a:solidFill>
                <a:effectLst>
                  <a:outerShdw blurRad="38100" dist="38100" dir="2700000" algn="tl">
                    <a:srgbClr val="000000">
                      <a:alpha val="43137"/>
                    </a:srgbClr>
                  </a:outerShdw>
                </a:effectLst>
                <a:latin typeface="Cambria Math" pitchFamily="18" charset="0"/>
                <a:ea typeface="Cambria Math" pitchFamily="18" charset="0"/>
              </a:rPr>
              <a:t>Find 60% of the weekly average  _______________</a:t>
            </a:r>
          </a:p>
          <a:p>
            <a:endParaRPr lang="en-US" sz="2400" dirty="0" smtClean="0">
              <a:solidFill>
                <a:srgbClr val="CC0099"/>
              </a:solidFill>
              <a:effectLst>
                <a:outerShdw blurRad="38100" dist="38100" dir="2700000" algn="tl">
                  <a:srgbClr val="000000">
                    <a:alpha val="43137"/>
                  </a:srgbClr>
                </a:outerShdw>
              </a:effectLst>
              <a:latin typeface="Cambria Math" pitchFamily="18" charset="0"/>
              <a:ea typeface="Cambria Math" pitchFamily="18" charset="0"/>
            </a:endParaRPr>
          </a:p>
          <a:p>
            <a:r>
              <a:rPr lang="en-US" sz="2400" dirty="0" smtClean="0">
                <a:solidFill>
                  <a:srgbClr val="CC0099"/>
                </a:solidFill>
                <a:effectLst>
                  <a:outerShdw blurRad="38100" dist="38100" dir="2700000" algn="tl">
                    <a:srgbClr val="000000">
                      <a:alpha val="43137"/>
                    </a:srgbClr>
                  </a:outerShdw>
                </a:effectLst>
                <a:latin typeface="Cambria Math" pitchFamily="18" charset="0"/>
                <a:ea typeface="Cambria Math" pitchFamily="18" charset="0"/>
              </a:rPr>
              <a:t>This is the  amount Reese will receive if he is under the maximum amount allowed by his state.</a:t>
            </a:r>
            <a:endParaRPr lang="en-US" sz="2400" dirty="0">
              <a:solidFill>
                <a:srgbClr val="800080"/>
              </a:solidFill>
              <a:effectLst>
                <a:outerShdw blurRad="38100" dist="38100" dir="2700000" algn="tl">
                  <a:srgbClr val="000000">
                    <a:alpha val="43137"/>
                  </a:srgbClr>
                </a:outerShdw>
              </a:effectLst>
              <a:latin typeface="Cambria Math" pitchFamily="18" charset="0"/>
              <a:ea typeface="Cambria Math"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42983"/>
            <a:ext cx="12954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15585D3B-97DA-4772-A88D-55081EB5E929}" type="slidenum">
              <a:rPr lang="en-US">
                <a:solidFill>
                  <a:srgbClr val="107DBC"/>
                </a:solidFill>
              </a:rPr>
              <a:pPr>
                <a:defRPr/>
              </a:pPr>
              <a:t>64</a:t>
            </a:fld>
            <a:endParaRPr lang="en-US" dirty="0">
              <a:solidFill>
                <a:srgbClr val="107DBC"/>
              </a:solidFill>
            </a:endParaRPr>
          </a:p>
        </p:txBody>
      </p:sp>
      <p:sp>
        <p:nvSpPr>
          <p:cNvPr id="65539" name="Rectangle 2"/>
          <p:cNvSpPr>
            <a:spLocks noGrp="1" noChangeArrowheads="1"/>
          </p:cNvSpPr>
          <p:nvPr>
            <p:ph type="body" idx="1"/>
          </p:nvPr>
        </p:nvSpPr>
        <p:spPr>
          <a:xfrm>
            <a:off x="1066800" y="1173163"/>
            <a:ext cx="7086600" cy="3779837"/>
          </a:xfrm>
        </p:spPr>
        <p:txBody>
          <a:bodyPr/>
          <a:lstStyle/>
          <a:p>
            <a:pPr marL="0" indent="0" eaLnBrk="1" hangingPunct="1">
              <a:lnSpc>
                <a:spcPct val="90000"/>
              </a:lnSpc>
              <a:buFont typeface="Wingdings" pitchFamily="2" charset="2"/>
              <a:buNone/>
            </a:pPr>
            <a:r>
              <a:rPr lang="en-US" sz="2800" dirty="0" smtClean="0"/>
              <a:t>Wanda lives in the same state as Reese. Her weekly unemployment compensation is $360. What were the total 26-week earnings for her highest two consecutive quarters of employment?  </a:t>
            </a:r>
          </a:p>
        </p:txBody>
      </p:sp>
      <p:sp>
        <p:nvSpPr>
          <p:cNvPr id="65540"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dirty="0">
                <a:solidFill>
                  <a:schemeClr val="tx1"/>
                </a:solidFill>
                <a:latin typeface="Arial Narrow" pitchFamily="34" charset="0"/>
              </a:rPr>
              <a:t>CHECK </a:t>
            </a:r>
            <a:r>
              <a:rPr lang="en-US" sz="3000" dirty="0">
                <a:solidFill>
                  <a:schemeClr val="tx2"/>
                </a:solidFill>
                <a:latin typeface="Arial Narrow" pitchFamily="34" charset="0"/>
              </a:rPr>
              <a:t>YOUR UNDERSTANDING</a:t>
            </a:r>
          </a:p>
        </p:txBody>
      </p:sp>
      <p:pic>
        <p:nvPicPr>
          <p:cNvPr id="65541"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46" y="4343400"/>
            <a:ext cx="12954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6324313" y="2743200"/>
            <a:ext cx="2743200" cy="3429000"/>
            <a:chOff x="5029200" y="1371600"/>
            <a:chExt cx="2846328" cy="3662363"/>
          </a:xfrm>
        </p:grpSpPr>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371600"/>
              <a:ext cx="2846328"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271263" y="1371600"/>
              <a:ext cx="2362200" cy="3477875"/>
            </a:xfrm>
            <a:prstGeom prst="rect">
              <a:avLst/>
            </a:prstGeom>
            <a:noFill/>
          </p:spPr>
          <p:txBody>
            <a:bodyPr wrap="square" rtlCol="0">
              <a:spAutoFit/>
            </a:bodyPr>
            <a:lstStyle/>
            <a:p>
              <a:pPr algn="ctr"/>
              <a:r>
                <a:rPr lang="en-US" sz="4400" dirty="0" smtClean="0">
                  <a:solidFill>
                    <a:srgbClr val="800080"/>
                  </a:solidFill>
                  <a:effectLst>
                    <a:outerShdw blurRad="38100" dist="38100" dir="2700000" algn="tl">
                      <a:srgbClr val="000000">
                        <a:alpha val="43137"/>
                      </a:srgbClr>
                    </a:outerShdw>
                  </a:effectLst>
                  <a:latin typeface="Juice ITC" pitchFamily="82" charset="0"/>
                </a:rPr>
                <a:t>Turn in this question on a separate sheet of paper</a:t>
              </a:r>
              <a:endParaRPr lang="en-US" sz="4400" dirty="0">
                <a:solidFill>
                  <a:srgbClr val="800080"/>
                </a:solidFill>
                <a:effectLst>
                  <a:outerShdw blurRad="38100" dist="38100" dir="2700000" algn="tl">
                    <a:srgbClr val="000000">
                      <a:alpha val="43137"/>
                    </a:srgbClr>
                  </a:outerShdw>
                </a:effectLst>
                <a:latin typeface="Juice ITC" pitchFamily="82" charset="0"/>
              </a:endParaRPr>
            </a:p>
          </p:txBody>
        </p:sp>
      </p:gr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6124700A-1065-4183-8B0E-57D18123FBFB}" type="slidenum">
              <a:rPr lang="en-US">
                <a:solidFill>
                  <a:srgbClr val="107DBC"/>
                </a:solidFill>
              </a:rPr>
              <a:pPr>
                <a:defRPr/>
              </a:pPr>
              <a:t>65</a:t>
            </a:fld>
            <a:endParaRPr lang="en-US" dirty="0">
              <a:solidFill>
                <a:srgbClr val="107DBC"/>
              </a:solidFill>
            </a:endParaRPr>
          </a:p>
        </p:txBody>
      </p:sp>
      <p:sp>
        <p:nvSpPr>
          <p:cNvPr id="66563" name="Rectangle 2"/>
          <p:cNvSpPr>
            <a:spLocks noGrp="1" noChangeArrowheads="1"/>
          </p:cNvSpPr>
          <p:nvPr>
            <p:ph type="body" idx="1"/>
          </p:nvPr>
        </p:nvSpPr>
        <p:spPr>
          <a:xfrm>
            <a:off x="1066800" y="1096963"/>
            <a:ext cx="7162800" cy="3779837"/>
          </a:xfrm>
        </p:spPr>
        <p:txBody>
          <a:bodyPr/>
          <a:lstStyle/>
          <a:p>
            <a:pPr marL="0" indent="0" eaLnBrk="1" hangingPunct="1">
              <a:lnSpc>
                <a:spcPct val="90000"/>
              </a:lnSpc>
              <a:buFont typeface="Wingdings" pitchFamily="2" charset="2"/>
              <a:buNone/>
            </a:pPr>
            <a:r>
              <a:rPr lang="en-US" sz="2800" dirty="0" smtClean="0"/>
              <a:t>Lara lives in the same state as Reese. Lara made the same weekly salary for each of the 26 weeks in her two highest consecutive quarters. She will receive a weekly unemployment compensation check for $570. What was Lara’s weekly salary when she worked for her company?   </a:t>
            </a:r>
          </a:p>
        </p:txBody>
      </p:sp>
      <p:sp>
        <p:nvSpPr>
          <p:cNvPr id="66564" name="Rectangle 3"/>
          <p:cNvSpPr>
            <a:spLocks noChangeArrowheads="1"/>
          </p:cNvSpPr>
          <p:nvPr/>
        </p:nvSpPr>
        <p:spPr bwMode="auto">
          <a:xfrm>
            <a:off x="457200" y="304800"/>
            <a:ext cx="830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4400" dirty="0">
                <a:solidFill>
                  <a:schemeClr val="tx1"/>
                </a:solidFill>
                <a:latin typeface="Arial Narrow" pitchFamily="34" charset="0"/>
              </a:rPr>
              <a:t> </a:t>
            </a:r>
            <a:r>
              <a:rPr lang="en-US" sz="2800" dirty="0">
                <a:solidFill>
                  <a:schemeClr val="tx1"/>
                </a:solidFill>
                <a:latin typeface="Arial Narrow" pitchFamily="34" charset="0"/>
              </a:rPr>
              <a:t>EXTEND </a:t>
            </a:r>
            <a:r>
              <a:rPr lang="en-US" sz="2800" dirty="0">
                <a:solidFill>
                  <a:schemeClr val="tx2"/>
                </a:solidFill>
                <a:latin typeface="Arial Narrow" pitchFamily="34" charset="0"/>
              </a:rPr>
              <a:t>YOUR UNDERSTANDING</a:t>
            </a:r>
          </a:p>
        </p:txBody>
      </p:sp>
      <p:pic>
        <p:nvPicPr>
          <p:cNvPr id="66565"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46" y="4343400"/>
            <a:ext cx="12954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6324313" y="2743200"/>
            <a:ext cx="2743200" cy="3429000"/>
            <a:chOff x="5029200" y="1371600"/>
            <a:chExt cx="2846328" cy="3662363"/>
          </a:xfrm>
        </p:grpSpPr>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371600"/>
              <a:ext cx="2846328"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271263" y="1371600"/>
              <a:ext cx="2362200" cy="3477875"/>
            </a:xfrm>
            <a:prstGeom prst="rect">
              <a:avLst/>
            </a:prstGeom>
            <a:noFill/>
          </p:spPr>
          <p:txBody>
            <a:bodyPr wrap="square" rtlCol="0">
              <a:spAutoFit/>
            </a:bodyPr>
            <a:lstStyle/>
            <a:p>
              <a:pPr algn="ctr"/>
              <a:r>
                <a:rPr lang="en-US" sz="4400" dirty="0" smtClean="0">
                  <a:solidFill>
                    <a:srgbClr val="800080"/>
                  </a:solidFill>
                  <a:effectLst>
                    <a:outerShdw blurRad="38100" dist="38100" dir="2700000" algn="tl">
                      <a:srgbClr val="000000">
                        <a:alpha val="43137"/>
                      </a:srgbClr>
                    </a:outerShdw>
                  </a:effectLst>
                  <a:latin typeface="Juice ITC" pitchFamily="82" charset="0"/>
                </a:rPr>
                <a:t>Turn in this question on a separate sheet of paper</a:t>
              </a:r>
              <a:endParaRPr lang="en-US" sz="4400" dirty="0">
                <a:solidFill>
                  <a:srgbClr val="800080"/>
                </a:solidFill>
                <a:effectLst>
                  <a:outerShdw blurRad="38100" dist="38100" dir="2700000" algn="tl">
                    <a:srgbClr val="000000">
                      <a:alpha val="43137"/>
                    </a:srgbClr>
                  </a:outerShdw>
                </a:effectLst>
                <a:latin typeface="Juice ITC" pitchFamily="82" charset="0"/>
              </a:endParaRPr>
            </a:p>
          </p:txBody>
        </p:sp>
      </p:gr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0"/>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AA936075-6690-47AF-AAE1-9C165FBFB0AF}" type="slidenum">
              <a:rPr lang="en-US">
                <a:solidFill>
                  <a:srgbClr val="107DBC"/>
                </a:solidFill>
              </a:rPr>
              <a:pPr>
                <a:defRPr/>
              </a:pPr>
              <a:t>66</a:t>
            </a:fld>
            <a:endParaRPr lang="en-US" dirty="0">
              <a:solidFill>
                <a:srgbClr val="107DBC"/>
              </a:solidFill>
            </a:endParaRPr>
          </a:p>
        </p:txBody>
      </p:sp>
      <p:sp>
        <p:nvSpPr>
          <p:cNvPr id="67587" name="Rectangle 2"/>
          <p:cNvSpPr>
            <a:spLocks noGrp="1" noChangeArrowheads="1"/>
          </p:cNvSpPr>
          <p:nvPr>
            <p:ph type="ctrTitle"/>
          </p:nvPr>
        </p:nvSpPr>
        <p:spPr>
          <a:xfrm>
            <a:off x="1981200" y="92075"/>
            <a:ext cx="6094413" cy="2057400"/>
          </a:xfrm>
          <a:noFill/>
        </p:spPr>
        <p:txBody>
          <a:bodyPr/>
          <a:lstStyle/>
          <a:p>
            <a:pPr eaLnBrk="1" hangingPunct="1"/>
            <a:r>
              <a:rPr lang="en-US" sz="3200" dirty="0" smtClean="0">
                <a:solidFill>
                  <a:srgbClr val="F7FAFB"/>
                </a:solidFill>
              </a:rPr>
              <a:t>6-5</a:t>
            </a:r>
            <a:r>
              <a:rPr lang="en-US" sz="3200" dirty="0" smtClean="0"/>
              <a:t/>
            </a:r>
            <a:br>
              <a:rPr lang="en-US" sz="3200" dirty="0" smtClean="0"/>
            </a:br>
            <a:r>
              <a:rPr lang="en-US" sz="4000" dirty="0" smtClean="0"/>
              <a:t>SOCIAL SECURITY AND MEDICARE</a:t>
            </a:r>
          </a:p>
        </p:txBody>
      </p:sp>
      <p:sp>
        <p:nvSpPr>
          <p:cNvPr id="67588" name="Rectangle 3"/>
          <p:cNvSpPr>
            <a:spLocks noGrp="1" noChangeArrowheads="1"/>
          </p:cNvSpPr>
          <p:nvPr>
            <p:ph type="subTitle" idx="1"/>
          </p:nvPr>
        </p:nvSpPr>
        <p:spPr/>
        <p:txBody>
          <a:bodyPr/>
          <a:lstStyle/>
          <a:p>
            <a:pPr eaLnBrk="1" hangingPunct="1">
              <a:buFont typeface="Wingdings" pitchFamily="2" charset="2"/>
              <a:buNone/>
            </a:pPr>
            <a:r>
              <a:rPr lang="en-US" b="0" dirty="0" smtClean="0">
                <a:solidFill>
                  <a:schemeClr val="accent2"/>
                </a:solidFill>
              </a:rPr>
              <a:t>	</a:t>
            </a:r>
            <a:r>
              <a:rPr lang="en-US" dirty="0" smtClean="0">
                <a:solidFill>
                  <a:srgbClr val="107DBC"/>
                </a:solidFill>
              </a:rPr>
              <a:t>To compute</a:t>
            </a:r>
            <a:r>
              <a:rPr lang="en-US" dirty="0" smtClean="0">
                <a:solidFill>
                  <a:schemeClr val="tx1"/>
                </a:solidFill>
              </a:rPr>
              <a:t>  paycheck deductions for Social Security.</a:t>
            </a:r>
            <a:r>
              <a:rPr lang="en-US" dirty="0" smtClean="0"/>
              <a:t> </a:t>
            </a:r>
          </a:p>
          <a:p>
            <a:pPr eaLnBrk="1" hangingPunct="1">
              <a:buFont typeface="Wingdings" pitchFamily="2" charset="2"/>
              <a:buNone/>
            </a:pPr>
            <a:r>
              <a:rPr lang="en-US" dirty="0" smtClean="0">
                <a:solidFill>
                  <a:srgbClr val="660066"/>
                </a:solidFill>
              </a:rPr>
              <a:t>          </a:t>
            </a:r>
            <a:r>
              <a:rPr lang="en-US" dirty="0" smtClean="0">
                <a:solidFill>
                  <a:srgbClr val="107DBC"/>
                </a:solidFill>
              </a:rPr>
              <a:t>To compute</a:t>
            </a:r>
            <a:r>
              <a:rPr lang="en-US" dirty="0" smtClean="0"/>
              <a:t>  </a:t>
            </a:r>
            <a:r>
              <a:rPr lang="en-US" dirty="0" smtClean="0">
                <a:solidFill>
                  <a:schemeClr val="tx1"/>
                </a:solidFill>
              </a:rPr>
              <a:t>paycheck deductions for Medicare. </a:t>
            </a:r>
          </a:p>
          <a:p>
            <a:pPr eaLnBrk="1" hangingPunct="1">
              <a:buFont typeface="Wingdings" pitchFamily="2" charset="2"/>
              <a:buNone/>
            </a:pPr>
            <a:endParaRPr lang="en-US" dirty="0" smtClean="0">
              <a:solidFill>
                <a:schemeClr val="tx1"/>
              </a:solidFill>
            </a:endParaRPr>
          </a:p>
        </p:txBody>
      </p:sp>
      <p:sp>
        <p:nvSpPr>
          <p:cNvPr id="359428" name="Oval 4"/>
          <p:cNvSpPr>
            <a:spLocks noChangeArrowheads="1"/>
          </p:cNvSpPr>
          <p:nvPr/>
        </p:nvSpPr>
        <p:spPr bwMode="auto">
          <a:xfrm>
            <a:off x="228600" y="2133600"/>
            <a:ext cx="3962400" cy="762000"/>
          </a:xfrm>
          <a:prstGeom prst="ellipse">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pPr algn="ctr">
              <a:spcBef>
                <a:spcPct val="0"/>
              </a:spcBef>
              <a:defRPr/>
            </a:pPr>
            <a:r>
              <a:rPr lang="en-US" sz="3600" b="0" dirty="0">
                <a:solidFill>
                  <a:srgbClr val="0066CC"/>
                </a:solidFill>
                <a:effectLst>
                  <a:outerShdw blurRad="38100" dist="38100" dir="2700000" algn="tl">
                    <a:srgbClr val="000000"/>
                  </a:outerShdw>
                </a:effectLst>
                <a:latin typeface="Arial Black" pitchFamily="34" charset="0"/>
              </a:rPr>
              <a:t> </a:t>
            </a:r>
            <a:r>
              <a:rPr lang="en-US" sz="3600" b="0" dirty="0">
                <a:solidFill>
                  <a:srgbClr val="F8F8F8"/>
                </a:solidFill>
                <a:latin typeface="Arial Black" pitchFamily="34" charset="0"/>
              </a:rPr>
              <a:t>OBJECTIVES</a:t>
            </a:r>
          </a:p>
        </p:txBody>
      </p:sp>
    </p:spTree>
  </p:cSld>
  <p:clrMapOvr>
    <a:masterClrMapping/>
  </p:clrMapOvr>
  <p:transition spd="med">
    <p:cover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053C32C7-C572-479A-9D0D-D7857A7C3C44}" type="slidenum">
              <a:rPr lang="en-US">
                <a:solidFill>
                  <a:srgbClr val="107DBC"/>
                </a:solidFill>
              </a:rPr>
              <a:pPr>
                <a:defRPr/>
              </a:pPr>
              <a:t>67</a:t>
            </a:fld>
            <a:endParaRPr lang="en-US" dirty="0">
              <a:solidFill>
                <a:srgbClr val="107DBC"/>
              </a:solidFill>
            </a:endParaRPr>
          </a:p>
        </p:txBody>
      </p:sp>
      <p:sp>
        <p:nvSpPr>
          <p:cNvPr id="68611" name="Rectangle 2"/>
          <p:cNvSpPr>
            <a:spLocks noGrp="1" noChangeArrowheads="1"/>
          </p:cNvSpPr>
          <p:nvPr>
            <p:ph type="body" sz="half" idx="1"/>
          </p:nvPr>
        </p:nvSpPr>
        <p:spPr>
          <a:xfrm>
            <a:off x="990600" y="1447800"/>
            <a:ext cx="8077200" cy="4953000"/>
          </a:xfrm>
        </p:spPr>
        <p:txBody>
          <a:bodyPr numCol="2"/>
          <a:lstStyle/>
          <a:p>
            <a:pPr eaLnBrk="1" hangingPunct="1"/>
            <a:r>
              <a:rPr lang="en-US" sz="1800" dirty="0" smtClean="0"/>
              <a:t>Social Security</a:t>
            </a:r>
          </a:p>
          <a:p>
            <a:pPr lvl="1" eaLnBrk="1" hangingPunct="1"/>
            <a:r>
              <a:rPr lang="en-US" sz="1600" dirty="0" smtClean="0">
                <a:solidFill>
                  <a:srgbClr val="FF0000"/>
                </a:solidFill>
              </a:rPr>
              <a:t>An insurance program available through the US government that provides income to people who retire, become disabled, or who receive survivor’s benefits</a:t>
            </a:r>
          </a:p>
          <a:p>
            <a:pPr eaLnBrk="1" hangingPunct="1"/>
            <a:r>
              <a:rPr lang="en-US" sz="1800" dirty="0" smtClean="0"/>
              <a:t>Federal Insurance Contributions Act (FICA)</a:t>
            </a:r>
          </a:p>
          <a:p>
            <a:pPr lvl="1" eaLnBrk="1" hangingPunct="1"/>
            <a:r>
              <a:rPr lang="en-US" sz="1600" dirty="0" smtClean="0">
                <a:solidFill>
                  <a:srgbClr val="FF0000"/>
                </a:solidFill>
              </a:rPr>
              <a:t>The federal act that established Social Security insurance</a:t>
            </a:r>
          </a:p>
          <a:p>
            <a:pPr eaLnBrk="1" hangingPunct="1"/>
            <a:r>
              <a:rPr lang="en-US" sz="1800" dirty="0" smtClean="0"/>
              <a:t>FICA tax</a:t>
            </a:r>
          </a:p>
          <a:p>
            <a:pPr lvl="1" eaLnBrk="1" hangingPunct="1"/>
            <a:r>
              <a:rPr lang="en-US" sz="1600" dirty="0" smtClean="0">
                <a:solidFill>
                  <a:srgbClr val="FF0000"/>
                </a:solidFill>
              </a:rPr>
              <a:t>Social Security and Medicare taxes; money that an employee and employer contribute to Social Security and Medicare to pay current benefits to others.</a:t>
            </a:r>
          </a:p>
          <a:p>
            <a:pPr eaLnBrk="1" hangingPunct="1"/>
            <a:r>
              <a:rPr lang="en-US" sz="1800" dirty="0" smtClean="0"/>
              <a:t>Social Security tax</a:t>
            </a:r>
          </a:p>
          <a:p>
            <a:pPr lvl="1" eaLnBrk="1" hangingPunct="1"/>
            <a:r>
              <a:rPr lang="en-US" sz="1600" dirty="0">
                <a:solidFill>
                  <a:srgbClr val="FF0000"/>
                </a:solidFill>
              </a:rPr>
              <a:t>The amount of Social Security a worker pays depends on the Social Security percentage and the maximum taxable income for that year; the amount is split between the employee and the employer</a:t>
            </a:r>
            <a:r>
              <a:rPr lang="en-US" sz="1600" dirty="0" smtClean="0">
                <a:solidFill>
                  <a:srgbClr val="FF0000"/>
                </a:solidFill>
              </a:rPr>
              <a:t>.</a:t>
            </a:r>
            <a:endParaRPr lang="en-US" sz="1600" dirty="0" smtClean="0"/>
          </a:p>
          <a:p>
            <a:pPr eaLnBrk="1" hangingPunct="1"/>
            <a:r>
              <a:rPr lang="en-US" sz="1800" dirty="0" smtClean="0"/>
              <a:t>Medicare tax</a:t>
            </a:r>
          </a:p>
          <a:p>
            <a:pPr lvl="1" eaLnBrk="1" hangingPunct="1"/>
            <a:r>
              <a:rPr lang="en-US" sz="1600" dirty="0">
                <a:solidFill>
                  <a:srgbClr val="FF0000"/>
                </a:solidFill>
              </a:rPr>
              <a:t>The amount of Medicare tax an employee pays is a set percentage of the entire income with no maximum amounts; the amount paid is split between the employee and employer</a:t>
            </a:r>
            <a:r>
              <a:rPr lang="en-US" sz="1600" dirty="0" smtClean="0">
                <a:solidFill>
                  <a:srgbClr val="FF0000"/>
                </a:solidFill>
              </a:rPr>
              <a:t>.</a:t>
            </a:r>
          </a:p>
          <a:p>
            <a:pPr eaLnBrk="1" hangingPunct="1"/>
            <a:r>
              <a:rPr lang="en-US" sz="1800" dirty="0" smtClean="0"/>
              <a:t>maximum taxable income</a:t>
            </a:r>
          </a:p>
          <a:p>
            <a:pPr lvl="1" eaLnBrk="1" hangingPunct="1"/>
            <a:r>
              <a:rPr lang="en-US" sz="1600" dirty="0">
                <a:solidFill>
                  <a:srgbClr val="FF0000"/>
                </a:solidFill>
              </a:rPr>
              <a:t>The maximum income on which a person must pay Social Security tax in a given year.</a:t>
            </a:r>
            <a:endParaRPr lang="en-US" sz="1600" dirty="0" smtClean="0">
              <a:solidFill>
                <a:srgbClr val="FF0000"/>
              </a:solidFill>
            </a:endParaRPr>
          </a:p>
          <a:p>
            <a:pPr eaLnBrk="1" hangingPunct="1"/>
            <a:r>
              <a:rPr lang="en-US" sz="1800" dirty="0" smtClean="0"/>
              <a:t>Social Security number</a:t>
            </a:r>
          </a:p>
          <a:p>
            <a:pPr lvl="1" eaLnBrk="1" hangingPunct="1"/>
            <a:r>
              <a:rPr lang="en-US" sz="1600" dirty="0">
                <a:solidFill>
                  <a:srgbClr val="FF0000"/>
                </a:solidFill>
              </a:rPr>
              <a:t>A unique, nine-digit number that identifies a resident of the United States; this number is used to keep track of social security taxes that are paid</a:t>
            </a:r>
            <a:r>
              <a:rPr lang="en-US" sz="1600" dirty="0" smtClean="0">
                <a:solidFill>
                  <a:srgbClr val="FF0000"/>
                </a:solidFill>
              </a:rPr>
              <a:t>.</a:t>
            </a:r>
            <a:endParaRPr lang="en-US" sz="1600" dirty="0">
              <a:solidFill>
                <a:srgbClr val="FF0000"/>
              </a:solidFill>
            </a:endParaRPr>
          </a:p>
        </p:txBody>
      </p:sp>
      <p:sp>
        <p:nvSpPr>
          <p:cNvPr id="361476" name="Oval 4"/>
          <p:cNvSpPr>
            <a:spLocks noChangeArrowheads="1"/>
          </p:cNvSpPr>
          <p:nvPr/>
        </p:nvSpPr>
        <p:spPr bwMode="auto">
          <a:xfrm>
            <a:off x="609600" y="838200"/>
            <a:ext cx="3505200" cy="609600"/>
          </a:xfrm>
          <a:prstGeom prst="ellipse">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pPr algn="ctr">
              <a:spcBef>
                <a:spcPct val="0"/>
              </a:spcBef>
              <a:defRPr/>
            </a:pPr>
            <a:r>
              <a:rPr lang="en-US" sz="3600" b="0" dirty="0">
                <a:solidFill>
                  <a:srgbClr val="0066CC"/>
                </a:solidFill>
                <a:effectLst>
                  <a:outerShdw blurRad="38100" dist="38100" dir="2700000" algn="tl">
                    <a:srgbClr val="000000"/>
                  </a:outerShdw>
                </a:effectLst>
                <a:latin typeface="Arial Black" pitchFamily="34" charset="0"/>
              </a:rPr>
              <a:t> </a:t>
            </a:r>
            <a:r>
              <a:rPr lang="en-US" sz="3600" b="0" dirty="0">
                <a:solidFill>
                  <a:srgbClr val="F8F8F8"/>
                </a:solidFill>
                <a:effectLst>
                  <a:outerShdw blurRad="38100" dist="38100" dir="2700000" algn="tl">
                    <a:srgbClr val="000000"/>
                  </a:outerShdw>
                </a:effectLst>
                <a:latin typeface="Arial Black" pitchFamily="34" charset="0"/>
              </a:rPr>
              <a:t> </a:t>
            </a:r>
            <a:r>
              <a:rPr lang="en-US" sz="3600" b="0" dirty="0">
                <a:solidFill>
                  <a:srgbClr val="F8F8F8"/>
                </a:solidFill>
                <a:latin typeface="Arial Black" pitchFamily="34" charset="0"/>
              </a:rPr>
              <a:t>Key Terms</a:t>
            </a:r>
          </a:p>
        </p:txBody>
      </p:sp>
    </p:spTree>
  </p:cSld>
  <p:clrMapOvr>
    <a:masterClrMapping/>
  </p:clrMapOvr>
  <p:transition spd="med">
    <p:cover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79177882-5126-4717-944E-543B551E9216}" type="slidenum">
              <a:rPr lang="en-US">
                <a:solidFill>
                  <a:srgbClr val="107DBC"/>
                </a:solidFill>
              </a:rPr>
              <a:pPr>
                <a:defRPr/>
              </a:pPr>
              <a:t>68</a:t>
            </a:fld>
            <a:endParaRPr lang="en-US" dirty="0">
              <a:solidFill>
                <a:srgbClr val="107DBC"/>
              </a:solidFill>
            </a:endParaRPr>
          </a:p>
        </p:txBody>
      </p:sp>
      <p:sp>
        <p:nvSpPr>
          <p:cNvPr id="362498" name="Rectangle 2"/>
          <p:cNvSpPr>
            <a:spLocks noGrp="1" noChangeArrowheads="1"/>
          </p:cNvSpPr>
          <p:nvPr>
            <p:ph type="title"/>
          </p:nvPr>
        </p:nvSpPr>
        <p:spPr/>
        <p:txBody>
          <a:bodyPr/>
          <a:lstStyle/>
          <a:p>
            <a:pPr eaLnBrk="1" hangingPunct="1">
              <a:defRPr/>
            </a:pPr>
            <a:r>
              <a:rPr lang="en-US" sz="2800" dirty="0" smtClean="0"/>
              <a:t>What are Social Security and Medicare?</a:t>
            </a:r>
          </a:p>
        </p:txBody>
      </p:sp>
      <p:sp>
        <p:nvSpPr>
          <p:cNvPr id="69636" name="Rectangle 3"/>
          <p:cNvSpPr>
            <a:spLocks noGrp="1" noChangeArrowheads="1"/>
          </p:cNvSpPr>
          <p:nvPr>
            <p:ph type="body" idx="1"/>
          </p:nvPr>
        </p:nvSpPr>
        <p:spPr/>
        <p:txBody>
          <a:bodyPr/>
          <a:lstStyle/>
          <a:p>
            <a:pPr eaLnBrk="1" hangingPunct="1"/>
            <a:r>
              <a:rPr lang="en-US" dirty="0" smtClean="0"/>
              <a:t>Did you ever notice a FICA box on your paycheck stub?</a:t>
            </a:r>
          </a:p>
          <a:p>
            <a:pPr eaLnBrk="1" hangingPunct="1"/>
            <a:r>
              <a:rPr lang="en-US" dirty="0" smtClean="0"/>
              <a:t>Employers match employee contributions to Social Security and Medicare. What are these matching funds used for?</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46" y="4343400"/>
            <a:ext cx="12954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6324313" y="2743200"/>
            <a:ext cx="2743200" cy="3429000"/>
            <a:chOff x="5029200" y="1371600"/>
            <a:chExt cx="2846328" cy="3662363"/>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371600"/>
              <a:ext cx="2846328"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271263" y="1371600"/>
              <a:ext cx="2362200" cy="3477875"/>
            </a:xfrm>
            <a:prstGeom prst="rect">
              <a:avLst/>
            </a:prstGeom>
            <a:noFill/>
          </p:spPr>
          <p:txBody>
            <a:bodyPr wrap="square" rtlCol="0">
              <a:spAutoFit/>
            </a:bodyPr>
            <a:lstStyle/>
            <a:p>
              <a:pPr algn="ctr"/>
              <a:r>
                <a:rPr lang="en-US" sz="4400" dirty="0" smtClean="0">
                  <a:solidFill>
                    <a:srgbClr val="800080"/>
                  </a:solidFill>
                  <a:effectLst>
                    <a:outerShdw blurRad="38100" dist="38100" dir="2700000" algn="tl">
                      <a:srgbClr val="000000">
                        <a:alpha val="43137"/>
                      </a:srgbClr>
                    </a:outerShdw>
                  </a:effectLst>
                  <a:latin typeface="Juice ITC" pitchFamily="82" charset="0"/>
                </a:rPr>
                <a:t>Turn in this question on a separate sheet of paper</a:t>
              </a:r>
              <a:endParaRPr lang="en-US" sz="4400" dirty="0">
                <a:solidFill>
                  <a:srgbClr val="800080"/>
                </a:solidFill>
                <a:effectLst>
                  <a:outerShdw blurRad="38100" dist="38100" dir="2700000" algn="tl">
                    <a:srgbClr val="000000">
                      <a:alpha val="43137"/>
                    </a:srgbClr>
                  </a:outerShdw>
                </a:effectLst>
                <a:latin typeface="Juice ITC" pitchFamily="82" charset="0"/>
              </a:endParaRPr>
            </a:p>
          </p:txBody>
        </p:sp>
      </p:gr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408FB374-2690-44A7-865C-8C5D1C89017C}" type="slidenum">
              <a:rPr lang="en-US">
                <a:solidFill>
                  <a:srgbClr val="107DBC"/>
                </a:solidFill>
              </a:rPr>
              <a:pPr>
                <a:defRPr/>
              </a:pPr>
              <a:t>69</a:t>
            </a:fld>
            <a:endParaRPr lang="en-US" dirty="0">
              <a:solidFill>
                <a:srgbClr val="107DBC"/>
              </a:solidFill>
            </a:endParaRPr>
          </a:p>
        </p:txBody>
      </p:sp>
      <p:sp>
        <p:nvSpPr>
          <p:cNvPr id="363522" name="Rectangle 2"/>
          <p:cNvSpPr>
            <a:spLocks noGrp="1" noChangeArrowheads="1"/>
          </p:cNvSpPr>
          <p:nvPr>
            <p:ph type="title"/>
          </p:nvPr>
        </p:nvSpPr>
        <p:spPr>
          <a:xfrm>
            <a:off x="762000" y="457200"/>
            <a:ext cx="19812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dirty="0" smtClean="0"/>
              <a:t>Example 1</a:t>
            </a:r>
          </a:p>
        </p:txBody>
      </p:sp>
      <p:sp>
        <p:nvSpPr>
          <p:cNvPr id="70660" name="Rectangle 3"/>
          <p:cNvSpPr>
            <a:spLocks noGrp="1" noChangeArrowheads="1"/>
          </p:cNvSpPr>
          <p:nvPr>
            <p:ph type="body" idx="1"/>
          </p:nvPr>
        </p:nvSpPr>
        <p:spPr>
          <a:xfrm>
            <a:off x="762000" y="990600"/>
            <a:ext cx="7543800" cy="4570413"/>
          </a:xfrm>
        </p:spPr>
        <p:txBody>
          <a:bodyPr/>
          <a:lstStyle/>
          <a:p>
            <a:pPr indent="-285750" eaLnBrk="1" hangingPunct="1">
              <a:lnSpc>
                <a:spcPct val="90000"/>
              </a:lnSpc>
              <a:buFont typeface="Wingdings" pitchFamily="2" charset="2"/>
              <a:buNone/>
            </a:pPr>
            <a:r>
              <a:rPr lang="en-US" dirty="0" smtClean="0"/>
              <a:t>   </a:t>
            </a:r>
            <a:r>
              <a:rPr lang="en-US" sz="2600" dirty="0" smtClean="0"/>
              <a:t>Ramiro got his first job in 2006. In that year, Social Security tax was 6.2% of income up to $94,200. Medicare tax was 1.45%. If Ramiro earned $73,210 in 2006, how much did he pay for Social Security and Medicare taxes?</a:t>
            </a:r>
            <a:r>
              <a:rPr lang="en-US" sz="2800" dirty="0" smtClean="0"/>
              <a:t>  </a:t>
            </a:r>
          </a:p>
        </p:txBody>
      </p:sp>
      <mc:AlternateContent xmlns:mc="http://schemas.openxmlformats.org/markup-compatibility/2006" xmlns:a14="http://schemas.microsoft.com/office/drawing/2010/main">
        <mc:Choice Requires="a14">
          <p:sp>
            <p:nvSpPr>
              <p:cNvPr id="5" name="TextBox 4"/>
              <p:cNvSpPr txBox="1"/>
              <p:nvPr/>
            </p:nvSpPr>
            <p:spPr>
              <a:xfrm>
                <a:off x="1905000" y="2669458"/>
                <a:ext cx="6553200" cy="3062377"/>
              </a:xfrm>
              <a:prstGeom prst="rect">
                <a:avLst/>
              </a:prstGeom>
              <a:noFill/>
            </p:spPr>
            <p:txBody>
              <a:bodyPr wrap="square" rtlCol="0">
                <a:spAutoFit/>
              </a:bodyPr>
              <a:lstStyle/>
              <a:p>
                <a:r>
                  <a:rPr lang="en-US" sz="2800" b="1" dirty="0" smtClean="0">
                    <a:solidFill>
                      <a:srgbClr val="CC0099"/>
                    </a:solidFill>
                    <a:effectLst>
                      <a:outerShdw blurRad="38100" dist="38100" dir="2700000" algn="tl">
                        <a:srgbClr val="000000">
                          <a:alpha val="43137"/>
                        </a:srgbClr>
                      </a:outerShdw>
                    </a:effectLst>
                    <a:latin typeface="Cambria Math" pitchFamily="18" charset="0"/>
                    <a:ea typeface="Cambria Math" pitchFamily="18" charset="0"/>
                  </a:rPr>
                  <a:t>Social Security tax</a:t>
                </a:r>
                <a:endParaRPr lang="en-US" sz="2800" b="1" dirty="0" smtClean="0">
                  <a:solidFill>
                    <a:srgbClr val="800080"/>
                  </a:solidFill>
                  <a:effectLst>
                    <a:outerShdw blurRad="38100" dist="38100" dir="2700000" algn="tl">
                      <a:srgbClr val="000000">
                        <a:alpha val="43137"/>
                      </a:srgbClr>
                    </a:outerShdw>
                  </a:effectLst>
                  <a:latin typeface="Cambria Math" pitchFamily="18" charset="0"/>
                  <a:ea typeface="Cambria Math" pitchFamily="18" charset="0"/>
                </a:endParaRPr>
              </a:p>
              <a:p>
                <a:r>
                  <a:rPr lang="en-US" sz="2800" dirty="0">
                    <a:solidFill>
                      <a:srgbClr val="800080"/>
                    </a:solidFill>
                    <a:effectLst>
                      <a:outerShdw blurRad="38100" dist="38100" dir="2700000" algn="tl">
                        <a:srgbClr val="000000">
                          <a:alpha val="43137"/>
                        </a:srgbClr>
                      </a:outerShdw>
                    </a:effectLst>
                    <a:latin typeface="Cambria Math" pitchFamily="18" charset="0"/>
                    <a:ea typeface="Cambria Math" pitchFamily="18" charset="0"/>
                  </a:rPr>
                  <a:t>	</a:t>
                </a:r>
                <a14:m>
                  <m:oMath xmlns:m="http://schemas.openxmlformats.org/officeDocument/2006/math">
                    <m:r>
                      <a:rPr lang="en-US" sz="2800" b="1" i="1" smtClean="0">
                        <a:solidFill>
                          <a:srgbClr val="800080"/>
                        </a:solidFill>
                        <a:effectLst>
                          <a:outerShdw blurRad="38100" dist="38100" dir="2700000" algn="tl">
                            <a:srgbClr val="000000">
                              <a:alpha val="43137"/>
                            </a:srgbClr>
                          </a:outerShdw>
                        </a:effectLst>
                        <a:latin typeface="Cambria Math"/>
                      </a:rPr>
                      <m:t>𝟕𝟑</m:t>
                    </m:r>
                    <m:r>
                      <a:rPr lang="en-US" sz="2800" b="1" i="1" smtClean="0">
                        <a:solidFill>
                          <a:srgbClr val="800080"/>
                        </a:solidFill>
                        <a:effectLst>
                          <a:outerShdw blurRad="38100" dist="38100" dir="2700000" algn="tl">
                            <a:srgbClr val="000000">
                              <a:alpha val="43137"/>
                            </a:srgbClr>
                          </a:outerShdw>
                        </a:effectLst>
                        <a:latin typeface="Cambria Math"/>
                      </a:rPr>
                      <m:t>,</m:t>
                    </m:r>
                    <m:r>
                      <a:rPr lang="en-US" sz="2800" b="1" i="1" smtClean="0">
                        <a:solidFill>
                          <a:srgbClr val="800080"/>
                        </a:solidFill>
                        <a:effectLst>
                          <a:outerShdw blurRad="38100" dist="38100" dir="2700000" algn="tl">
                            <a:srgbClr val="000000">
                              <a:alpha val="43137"/>
                            </a:srgbClr>
                          </a:outerShdw>
                        </a:effectLst>
                        <a:latin typeface="Cambria Math"/>
                      </a:rPr>
                      <m:t>𝟐𝟏𝟎</m:t>
                    </m:r>
                    <m:d>
                      <m:dPr>
                        <m:ctrlPr>
                          <a:rPr lang="en-US" sz="2800" b="1" i="1" smtClean="0">
                            <a:solidFill>
                              <a:srgbClr val="800080"/>
                            </a:solidFill>
                            <a:effectLst>
                              <a:outerShdw blurRad="38100" dist="38100" dir="2700000" algn="tl">
                                <a:srgbClr val="000000">
                                  <a:alpha val="43137"/>
                                </a:srgbClr>
                              </a:outerShdw>
                            </a:effectLst>
                            <a:latin typeface="Cambria Math"/>
                          </a:rPr>
                        </m:ctrlPr>
                      </m:dPr>
                      <m:e>
                        <m:r>
                          <a:rPr lang="en-US" sz="2800" b="1" i="1" smtClean="0">
                            <a:solidFill>
                              <a:srgbClr val="800080"/>
                            </a:solidFill>
                            <a:effectLst>
                              <a:outerShdw blurRad="38100" dist="38100" dir="2700000" algn="tl">
                                <a:srgbClr val="000000">
                                  <a:alpha val="43137"/>
                                </a:srgbClr>
                              </a:outerShdw>
                            </a:effectLst>
                            <a:latin typeface="Cambria Math"/>
                          </a:rPr>
                          <m:t>𝟎</m:t>
                        </m:r>
                        <m:r>
                          <a:rPr lang="en-US" sz="2800" b="1" i="1" smtClean="0">
                            <a:solidFill>
                              <a:srgbClr val="800080"/>
                            </a:solidFill>
                            <a:effectLst>
                              <a:outerShdw blurRad="38100" dist="38100" dir="2700000" algn="tl">
                                <a:srgbClr val="000000">
                                  <a:alpha val="43137"/>
                                </a:srgbClr>
                              </a:outerShdw>
                            </a:effectLst>
                            <a:latin typeface="Cambria Math"/>
                          </a:rPr>
                          <m:t>.</m:t>
                        </m:r>
                        <m:r>
                          <a:rPr lang="en-US" sz="2800" b="1" i="1" smtClean="0">
                            <a:solidFill>
                              <a:srgbClr val="800080"/>
                            </a:solidFill>
                            <a:effectLst>
                              <a:outerShdw blurRad="38100" dist="38100" dir="2700000" algn="tl">
                                <a:srgbClr val="000000">
                                  <a:alpha val="43137"/>
                                </a:srgbClr>
                              </a:outerShdw>
                            </a:effectLst>
                            <a:latin typeface="Cambria Math"/>
                          </a:rPr>
                          <m:t>𝟎𝟔𝟐</m:t>
                        </m:r>
                      </m:e>
                    </m:d>
                    <m:r>
                      <a:rPr lang="en-US" sz="2800" b="1" i="1" smtClean="0">
                        <a:solidFill>
                          <a:srgbClr val="800080"/>
                        </a:solidFill>
                        <a:effectLst>
                          <a:outerShdw blurRad="38100" dist="38100" dir="2700000" algn="tl">
                            <a:srgbClr val="000000">
                              <a:alpha val="43137"/>
                            </a:srgbClr>
                          </a:outerShdw>
                        </a:effectLst>
                        <a:latin typeface="Cambria Math"/>
                      </a:rPr>
                      <m:t>=_______________</m:t>
                    </m:r>
                  </m:oMath>
                </a14:m>
                <a:endParaRPr lang="en-US" sz="1600" dirty="0" smtClean="0">
                  <a:solidFill>
                    <a:srgbClr val="800080"/>
                  </a:solidFill>
                  <a:effectLst>
                    <a:outerShdw blurRad="38100" dist="38100" dir="2700000" algn="tl">
                      <a:srgbClr val="000000">
                        <a:alpha val="43137"/>
                      </a:srgbClr>
                    </a:outerShdw>
                  </a:effectLst>
                </a:endParaRPr>
              </a:p>
              <a:p>
                <a:r>
                  <a:rPr lang="en-US" sz="2800" dirty="0" smtClean="0">
                    <a:solidFill>
                      <a:srgbClr val="CC0099"/>
                    </a:solidFill>
                    <a:effectLst>
                      <a:outerShdw blurRad="38100" dist="38100" dir="2700000" algn="tl">
                        <a:srgbClr val="000000">
                          <a:alpha val="43137"/>
                        </a:srgbClr>
                      </a:outerShdw>
                    </a:effectLst>
                    <a:latin typeface="Cambria Math" pitchFamily="18" charset="0"/>
                    <a:ea typeface="Cambria Math" pitchFamily="18" charset="0"/>
                  </a:rPr>
                  <a:t>Medicare tax</a:t>
                </a:r>
                <a:r>
                  <a:rPr lang="en-US" sz="2800" dirty="0" smtClean="0">
                    <a:solidFill>
                      <a:srgbClr val="800080"/>
                    </a:solidFill>
                    <a:effectLst>
                      <a:outerShdw blurRad="38100" dist="38100" dir="2700000" algn="tl">
                        <a:srgbClr val="000000">
                          <a:alpha val="43137"/>
                        </a:srgbClr>
                      </a:outerShdw>
                    </a:effectLst>
                    <a:latin typeface="Cambria Math" pitchFamily="18" charset="0"/>
                    <a:ea typeface="Cambria Math" pitchFamily="18" charset="0"/>
                  </a:rPr>
                  <a:t> </a:t>
                </a:r>
                <a:endParaRPr lang="en-US" sz="2800" dirty="0">
                  <a:solidFill>
                    <a:srgbClr val="800080"/>
                  </a:solidFill>
                  <a:effectLst>
                    <a:outerShdw blurRad="38100" dist="38100" dir="2700000" algn="tl">
                      <a:srgbClr val="000000">
                        <a:alpha val="43137"/>
                      </a:srgbClr>
                    </a:outerShdw>
                  </a:effectLst>
                  <a:latin typeface="Cambria Math" pitchFamily="18" charset="0"/>
                  <a:ea typeface="Cambria Math" pitchFamily="18" charset="0"/>
                </a:endParaRPr>
              </a:p>
              <a:p>
                <a:r>
                  <a:rPr lang="en-US" sz="2800" dirty="0" smtClean="0">
                    <a:solidFill>
                      <a:srgbClr val="800080"/>
                    </a:solidFill>
                    <a:effectLst>
                      <a:outerShdw blurRad="38100" dist="38100" dir="2700000" algn="tl">
                        <a:srgbClr val="000000">
                          <a:alpha val="43137"/>
                        </a:srgbClr>
                      </a:outerShdw>
                    </a:effectLst>
                  </a:rPr>
                  <a:t>	</a:t>
                </a:r>
                <a:r>
                  <a:rPr lang="en-US" sz="2800" dirty="0">
                    <a:solidFill>
                      <a:srgbClr val="800080"/>
                    </a:solidFill>
                    <a:effectLst>
                      <a:outerShdw blurRad="38100" dist="38100" dir="2700000" algn="tl">
                        <a:srgbClr val="000000">
                          <a:alpha val="43137"/>
                        </a:srgbClr>
                      </a:outerShdw>
                    </a:effectLst>
                  </a:rPr>
                  <a:t> </a:t>
                </a:r>
                <a14:m>
                  <m:oMath xmlns:m="http://schemas.openxmlformats.org/officeDocument/2006/math">
                    <m:r>
                      <a:rPr lang="en-US" sz="2800" i="1">
                        <a:solidFill>
                          <a:srgbClr val="800080"/>
                        </a:solidFill>
                        <a:effectLst>
                          <a:outerShdw blurRad="38100" dist="38100" dir="2700000" algn="tl">
                            <a:srgbClr val="000000">
                              <a:alpha val="43137"/>
                            </a:srgbClr>
                          </a:outerShdw>
                        </a:effectLst>
                        <a:latin typeface="Cambria Math"/>
                      </a:rPr>
                      <m:t>𝟕𝟑</m:t>
                    </m:r>
                    <m:r>
                      <a:rPr lang="en-US" sz="2800" i="1">
                        <a:solidFill>
                          <a:srgbClr val="800080"/>
                        </a:solidFill>
                        <a:effectLst>
                          <a:outerShdw blurRad="38100" dist="38100" dir="2700000" algn="tl">
                            <a:srgbClr val="000000">
                              <a:alpha val="43137"/>
                            </a:srgbClr>
                          </a:outerShdw>
                        </a:effectLst>
                        <a:latin typeface="Cambria Math"/>
                      </a:rPr>
                      <m:t>,</m:t>
                    </m:r>
                    <m:r>
                      <a:rPr lang="en-US" sz="2800" i="1">
                        <a:solidFill>
                          <a:srgbClr val="800080"/>
                        </a:solidFill>
                        <a:effectLst>
                          <a:outerShdw blurRad="38100" dist="38100" dir="2700000" algn="tl">
                            <a:srgbClr val="000000">
                              <a:alpha val="43137"/>
                            </a:srgbClr>
                          </a:outerShdw>
                        </a:effectLst>
                        <a:latin typeface="Cambria Math"/>
                      </a:rPr>
                      <m:t>𝟐𝟏𝟎</m:t>
                    </m:r>
                    <m:d>
                      <m:dPr>
                        <m:ctrlPr>
                          <a:rPr lang="en-US" sz="2800" i="1">
                            <a:solidFill>
                              <a:srgbClr val="800080"/>
                            </a:solidFill>
                            <a:effectLst>
                              <a:outerShdw blurRad="38100" dist="38100" dir="2700000" algn="tl">
                                <a:srgbClr val="000000">
                                  <a:alpha val="43137"/>
                                </a:srgbClr>
                              </a:outerShdw>
                            </a:effectLst>
                            <a:latin typeface="Cambria Math"/>
                          </a:rPr>
                        </m:ctrlPr>
                      </m:dPr>
                      <m:e>
                        <m:r>
                          <a:rPr lang="en-US" sz="2800" i="1">
                            <a:solidFill>
                              <a:srgbClr val="800080"/>
                            </a:solidFill>
                            <a:effectLst>
                              <a:outerShdw blurRad="38100" dist="38100" dir="2700000" algn="tl">
                                <a:srgbClr val="000000">
                                  <a:alpha val="43137"/>
                                </a:srgbClr>
                              </a:outerShdw>
                            </a:effectLst>
                            <a:latin typeface="Cambria Math"/>
                          </a:rPr>
                          <m:t>𝟎</m:t>
                        </m:r>
                        <m:r>
                          <a:rPr lang="en-US" sz="2800" i="1">
                            <a:solidFill>
                              <a:srgbClr val="800080"/>
                            </a:solidFill>
                            <a:effectLst>
                              <a:outerShdw blurRad="38100" dist="38100" dir="2700000" algn="tl">
                                <a:srgbClr val="000000">
                                  <a:alpha val="43137"/>
                                </a:srgbClr>
                              </a:outerShdw>
                            </a:effectLst>
                            <a:latin typeface="Cambria Math"/>
                          </a:rPr>
                          <m:t>.</m:t>
                        </m:r>
                        <m:r>
                          <a:rPr lang="en-US" sz="2800" i="1">
                            <a:solidFill>
                              <a:srgbClr val="800080"/>
                            </a:solidFill>
                            <a:effectLst>
                              <a:outerShdw blurRad="38100" dist="38100" dir="2700000" algn="tl">
                                <a:srgbClr val="000000">
                                  <a:alpha val="43137"/>
                                </a:srgbClr>
                              </a:outerShdw>
                            </a:effectLst>
                            <a:latin typeface="Cambria Math"/>
                          </a:rPr>
                          <m:t>𝟎</m:t>
                        </m:r>
                        <m:r>
                          <a:rPr lang="en-US" sz="2800" b="1" i="1" smtClean="0">
                            <a:solidFill>
                              <a:srgbClr val="800080"/>
                            </a:solidFill>
                            <a:effectLst>
                              <a:outerShdw blurRad="38100" dist="38100" dir="2700000" algn="tl">
                                <a:srgbClr val="000000">
                                  <a:alpha val="43137"/>
                                </a:srgbClr>
                              </a:outerShdw>
                            </a:effectLst>
                            <a:latin typeface="Cambria Math"/>
                          </a:rPr>
                          <m:t>𝟏𝟒𝟓</m:t>
                        </m:r>
                      </m:e>
                    </m:d>
                    <m:r>
                      <a:rPr lang="en-US" sz="2800" i="1">
                        <a:solidFill>
                          <a:srgbClr val="800080"/>
                        </a:solidFill>
                        <a:effectLst>
                          <a:outerShdw blurRad="38100" dist="38100" dir="2700000" algn="tl">
                            <a:srgbClr val="000000">
                              <a:alpha val="43137"/>
                            </a:srgbClr>
                          </a:outerShdw>
                        </a:effectLst>
                        <a:latin typeface="Cambria Math"/>
                      </a:rPr>
                      <m:t>=_______________ </m:t>
                    </m:r>
                  </m:oMath>
                </a14:m>
                <a:endParaRPr lang="en-US" sz="2800" dirty="0" smtClean="0">
                  <a:solidFill>
                    <a:srgbClr val="CC0099"/>
                  </a:solidFill>
                  <a:effectLst>
                    <a:outerShdw blurRad="38100" dist="38100" dir="2700000" algn="tl">
                      <a:srgbClr val="000000">
                        <a:alpha val="43137"/>
                      </a:srgbClr>
                    </a:outerShdw>
                  </a:effectLst>
                  <a:latin typeface="Cambria Math" pitchFamily="18" charset="0"/>
                  <a:ea typeface="Cambria Math" pitchFamily="18" charset="0"/>
                </a:endParaRPr>
              </a:p>
              <a:p>
                <a:r>
                  <a:rPr lang="en-US" sz="2800" dirty="0" smtClean="0">
                    <a:solidFill>
                      <a:srgbClr val="CC0099"/>
                    </a:solidFill>
                    <a:effectLst>
                      <a:outerShdw blurRad="38100" dist="38100" dir="2700000" algn="tl">
                        <a:srgbClr val="000000">
                          <a:alpha val="43137"/>
                        </a:srgbClr>
                      </a:outerShdw>
                    </a:effectLst>
                    <a:latin typeface="Cambria Math" pitchFamily="18" charset="0"/>
                    <a:ea typeface="Cambria Math" pitchFamily="18" charset="0"/>
                  </a:rPr>
                  <a:t>Find the total</a:t>
                </a:r>
                <a:r>
                  <a:rPr lang="en-US" sz="2800" dirty="0" smtClean="0">
                    <a:solidFill>
                      <a:srgbClr val="800080"/>
                    </a:solidFill>
                    <a:effectLst>
                      <a:outerShdw blurRad="38100" dist="38100" dir="2700000" algn="tl">
                        <a:srgbClr val="000000">
                          <a:alpha val="43137"/>
                        </a:srgbClr>
                      </a:outerShdw>
                    </a:effectLst>
                    <a:latin typeface="Cambria Math" pitchFamily="18" charset="0"/>
                    <a:ea typeface="Cambria Math" pitchFamily="18" charset="0"/>
                  </a:rPr>
                  <a:t> </a:t>
                </a:r>
              </a:p>
              <a:p>
                <a:r>
                  <a:rPr lang="en-US" sz="2800" dirty="0" smtClean="0">
                    <a:solidFill>
                      <a:srgbClr val="800080"/>
                    </a:solidFill>
                    <a:effectLst>
                      <a:outerShdw blurRad="38100" dist="38100" dir="2700000" algn="tl">
                        <a:srgbClr val="000000">
                          <a:alpha val="43137"/>
                        </a:srgbClr>
                      </a:outerShdw>
                    </a:effectLst>
                  </a:rPr>
                  <a:t>______________________________</a:t>
                </a:r>
              </a:p>
            </p:txBody>
          </p:sp>
        </mc:Choice>
        <mc:Fallback xmlns="">
          <p:sp>
            <p:nvSpPr>
              <p:cNvPr id="5" name="TextBox 4"/>
              <p:cNvSpPr txBox="1">
                <a:spLocks noRot="1" noChangeAspect="1" noMove="1" noResize="1" noEditPoints="1" noAdjustHandles="1" noChangeArrowheads="1" noChangeShapeType="1" noTextEdit="1"/>
              </p:cNvSpPr>
              <p:nvPr/>
            </p:nvSpPr>
            <p:spPr>
              <a:xfrm>
                <a:off x="1905000" y="2669458"/>
                <a:ext cx="6553200" cy="3062377"/>
              </a:xfrm>
              <a:prstGeom prst="rect">
                <a:avLst/>
              </a:prstGeom>
              <a:blipFill rotWithShape="1">
                <a:blip r:embed="rId2"/>
                <a:stretch>
                  <a:fillRect l="-2047" t="-2191" b="-5777"/>
                </a:stretch>
              </a:blipFill>
            </p:spPr>
            <p:txBody>
              <a:bodyPr/>
              <a:lstStyle/>
              <a:p>
                <a:r>
                  <a:rPr lang="en-US">
                    <a:noFill/>
                  </a:rPr>
                  <a:t> </a:t>
                </a:r>
              </a:p>
            </p:txBody>
          </p:sp>
        </mc:Fallback>
      </mc:AlternateContent>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46" y="4343400"/>
            <a:ext cx="12954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0-#ppt_w/2"/>
                                          </p:val>
                                        </p:tav>
                                        <p:tav tm="100000">
                                          <p:val>
                                            <p:strVal val="#ppt_x"/>
                                          </p:val>
                                        </p:tav>
                                      </p:tavLst>
                                    </p:anim>
                                    <p:anim calcmode="lin" valueType="num">
                                      <p:cBhvr additive="base">
                                        <p:cTn id="5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7A53F04E-DC94-4EB4-8272-D45F416D27E6}" type="slidenum">
              <a:rPr lang="en-US">
                <a:solidFill>
                  <a:srgbClr val="107DBC"/>
                </a:solidFill>
              </a:rPr>
              <a:pPr>
                <a:defRPr/>
              </a:pPr>
              <a:t>7</a:t>
            </a:fld>
            <a:endParaRPr lang="en-US" dirty="0">
              <a:solidFill>
                <a:srgbClr val="107DBC"/>
              </a:solidFill>
            </a:endParaRPr>
          </a:p>
        </p:txBody>
      </p:sp>
      <p:sp>
        <p:nvSpPr>
          <p:cNvPr id="261122" name="Rectangle 2"/>
          <p:cNvSpPr>
            <a:spLocks noGrp="1" noChangeArrowheads="1"/>
          </p:cNvSpPr>
          <p:nvPr>
            <p:ph type="title"/>
          </p:nvPr>
        </p:nvSpPr>
        <p:spPr>
          <a:xfrm>
            <a:off x="762000" y="457200"/>
            <a:ext cx="19812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dirty="0" smtClean="0"/>
              <a:t>Example 2</a:t>
            </a:r>
          </a:p>
        </p:txBody>
      </p:sp>
      <p:sp>
        <p:nvSpPr>
          <p:cNvPr id="11268" name="Rectangle 3"/>
          <p:cNvSpPr>
            <a:spLocks noGrp="1" noChangeArrowheads="1"/>
          </p:cNvSpPr>
          <p:nvPr>
            <p:ph type="body" idx="1"/>
          </p:nvPr>
        </p:nvSpPr>
        <p:spPr>
          <a:xfrm>
            <a:off x="762000" y="990600"/>
            <a:ext cx="7772400" cy="4570413"/>
          </a:xfrm>
        </p:spPr>
        <p:txBody>
          <a:bodyPr/>
          <a:lstStyle/>
          <a:p>
            <a:pPr indent="-285750" eaLnBrk="1" hangingPunct="1">
              <a:lnSpc>
                <a:spcPct val="90000"/>
              </a:lnSpc>
              <a:buFont typeface="Wingdings" pitchFamily="2" charset="2"/>
              <a:buNone/>
            </a:pPr>
            <a:r>
              <a:rPr lang="en-US" dirty="0" smtClean="0"/>
              <a:t>   </a:t>
            </a:r>
            <a:r>
              <a:rPr lang="en-US" sz="2800" dirty="0" smtClean="0"/>
              <a:t>Dylan took a job through an employment agency. The job pays $395 per week. Dylan must pay a fee to the employment agency. The fee is 20% of his first four weeks’ pay. How much money must Dylan pay the agency?  </a:t>
            </a:r>
          </a:p>
        </p:txBody>
      </p:sp>
      <p:sp>
        <p:nvSpPr>
          <p:cNvPr id="5" name="TextBox 4"/>
          <p:cNvSpPr txBox="1"/>
          <p:nvPr/>
        </p:nvSpPr>
        <p:spPr>
          <a:xfrm>
            <a:off x="1074174" y="3276600"/>
            <a:ext cx="7772400" cy="2554545"/>
          </a:xfrm>
          <a:prstGeom prst="rect">
            <a:avLst/>
          </a:prstGeom>
          <a:noFill/>
        </p:spPr>
        <p:txBody>
          <a:bodyPr wrap="square" rtlCol="0">
            <a:spAutoFit/>
          </a:bodyPr>
          <a:lstStyle/>
          <a:p>
            <a:r>
              <a:rPr lang="en-US" sz="2800" dirty="0" smtClean="0">
                <a:solidFill>
                  <a:srgbClr val="660066"/>
                </a:solidFill>
                <a:latin typeface="Cambria Math" pitchFamily="18" charset="0"/>
                <a:ea typeface="Cambria Math" pitchFamily="18" charset="0"/>
              </a:rPr>
              <a:t>$395 * 4 weeks = ______________</a:t>
            </a:r>
          </a:p>
          <a:p>
            <a:endParaRPr lang="en-US" sz="2800" dirty="0">
              <a:solidFill>
                <a:srgbClr val="660066"/>
              </a:solidFill>
              <a:latin typeface="Cambria Math" pitchFamily="18" charset="0"/>
              <a:ea typeface="Cambria Math" pitchFamily="18" charset="0"/>
            </a:endParaRPr>
          </a:p>
          <a:p>
            <a:r>
              <a:rPr lang="en-US" sz="2800" dirty="0" smtClean="0">
                <a:solidFill>
                  <a:srgbClr val="660066"/>
                </a:solidFill>
                <a:latin typeface="Cambria Math" pitchFamily="18" charset="0"/>
                <a:ea typeface="Cambria Math" pitchFamily="18" charset="0"/>
              </a:rPr>
              <a:t>________ * .20 = ______________</a:t>
            </a:r>
          </a:p>
          <a:p>
            <a:endParaRPr lang="en-US" sz="2800" dirty="0">
              <a:solidFill>
                <a:srgbClr val="660066"/>
              </a:solidFill>
              <a:latin typeface="Cambria Math" pitchFamily="18" charset="0"/>
              <a:ea typeface="Cambria Math" pitchFamily="18" charset="0"/>
            </a:endParaRPr>
          </a:p>
          <a:p>
            <a:r>
              <a:rPr lang="en-US" sz="2800" dirty="0" smtClean="0">
                <a:solidFill>
                  <a:srgbClr val="660066"/>
                </a:solidFill>
                <a:latin typeface="Cambria Math" pitchFamily="18" charset="0"/>
                <a:ea typeface="Cambria Math" pitchFamily="18" charset="0"/>
              </a:rPr>
              <a:t>$____________ is paid to the employment agency</a:t>
            </a:r>
            <a:endParaRPr lang="en-US" sz="2800" dirty="0">
              <a:solidFill>
                <a:srgbClr val="660066"/>
              </a:solidFill>
              <a:latin typeface="Cambria Math" pitchFamily="18" charset="0"/>
              <a:ea typeface="Cambria Math" pitchFamily="18" charset="0"/>
            </a:endParaRP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p:cTn id="2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1145DDCF-2EBF-49C0-A16F-3C7FFADE592F}" type="slidenum">
              <a:rPr lang="en-US">
                <a:solidFill>
                  <a:srgbClr val="107DBC"/>
                </a:solidFill>
              </a:rPr>
              <a:pPr>
                <a:defRPr/>
              </a:pPr>
              <a:t>70</a:t>
            </a:fld>
            <a:endParaRPr lang="en-US" dirty="0">
              <a:solidFill>
                <a:srgbClr val="107DBC"/>
              </a:solidFill>
            </a:endParaRPr>
          </a:p>
        </p:txBody>
      </p:sp>
      <p:sp>
        <p:nvSpPr>
          <p:cNvPr id="71683" name="Rectangle 2"/>
          <p:cNvSpPr>
            <a:spLocks noGrp="1" noChangeArrowheads="1"/>
          </p:cNvSpPr>
          <p:nvPr>
            <p:ph type="body" idx="1"/>
          </p:nvPr>
        </p:nvSpPr>
        <p:spPr>
          <a:xfrm>
            <a:off x="1066800" y="1020763"/>
            <a:ext cx="7010400" cy="3779837"/>
          </a:xfrm>
        </p:spPr>
        <p:txBody>
          <a:bodyPr/>
          <a:lstStyle/>
          <a:p>
            <a:pPr marL="0" indent="0" eaLnBrk="1" hangingPunct="1">
              <a:lnSpc>
                <a:spcPct val="90000"/>
              </a:lnSpc>
              <a:buFont typeface="Wingdings" pitchFamily="2" charset="2"/>
              <a:buNone/>
            </a:pPr>
            <a:r>
              <a:rPr lang="en-US" sz="2800" dirty="0" smtClean="0"/>
              <a:t>Lisa made a total of </a:t>
            </a:r>
            <a:r>
              <a:rPr lang="en-US" sz="2800" i="1" dirty="0" smtClean="0"/>
              <a:t>x</a:t>
            </a:r>
            <a:r>
              <a:rPr lang="en-US" sz="2800" dirty="0" smtClean="0"/>
              <a:t> dollars last year, which was less than the maximum taxable income for the year. Social Security tax was 6.2% and Medicare tax was 1.45%. Write an expression that represents what Lisa paid to Social Security and Medicare combined.  </a:t>
            </a:r>
          </a:p>
        </p:txBody>
      </p:sp>
      <p:sp>
        <p:nvSpPr>
          <p:cNvPr id="71684"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dirty="0">
                <a:solidFill>
                  <a:schemeClr val="tx1"/>
                </a:solidFill>
                <a:latin typeface="Arial Narrow" pitchFamily="34" charset="0"/>
              </a:rPr>
              <a:t>CHECK </a:t>
            </a:r>
            <a:r>
              <a:rPr lang="en-US" sz="3000" dirty="0">
                <a:solidFill>
                  <a:schemeClr val="tx2"/>
                </a:solidFill>
                <a:latin typeface="Arial Narrow" pitchFamily="34" charset="0"/>
              </a:rPr>
              <a:t>YOUR UNDERSTANDING</a:t>
            </a:r>
          </a:p>
        </p:txBody>
      </p:sp>
      <p:pic>
        <p:nvPicPr>
          <p:cNvPr id="71685"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46" y="4343400"/>
            <a:ext cx="12954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6324313" y="2971800"/>
            <a:ext cx="2743200" cy="3429000"/>
            <a:chOff x="5029200" y="1371600"/>
            <a:chExt cx="2846328" cy="3662363"/>
          </a:xfrm>
        </p:grpSpPr>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371600"/>
              <a:ext cx="2846328"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271263" y="1371600"/>
              <a:ext cx="2362200" cy="3477875"/>
            </a:xfrm>
            <a:prstGeom prst="rect">
              <a:avLst/>
            </a:prstGeom>
            <a:noFill/>
          </p:spPr>
          <p:txBody>
            <a:bodyPr wrap="square" rtlCol="0">
              <a:spAutoFit/>
            </a:bodyPr>
            <a:lstStyle/>
            <a:p>
              <a:pPr algn="ctr"/>
              <a:r>
                <a:rPr lang="en-US" sz="4400" dirty="0" smtClean="0">
                  <a:solidFill>
                    <a:srgbClr val="800080"/>
                  </a:solidFill>
                  <a:effectLst>
                    <a:outerShdw blurRad="38100" dist="38100" dir="2700000" algn="tl">
                      <a:srgbClr val="000000">
                        <a:alpha val="43137"/>
                      </a:srgbClr>
                    </a:outerShdw>
                  </a:effectLst>
                  <a:latin typeface="Juice ITC" pitchFamily="82" charset="0"/>
                </a:rPr>
                <a:t>Turn in this question on a separate sheet of paper</a:t>
              </a:r>
              <a:endParaRPr lang="en-US" sz="4400" dirty="0">
                <a:solidFill>
                  <a:srgbClr val="800080"/>
                </a:solidFill>
                <a:effectLst>
                  <a:outerShdw blurRad="38100" dist="38100" dir="2700000" algn="tl">
                    <a:srgbClr val="000000">
                      <a:alpha val="43137"/>
                    </a:srgbClr>
                  </a:outerShdw>
                </a:effectLst>
                <a:latin typeface="Juice ITC" pitchFamily="82" charset="0"/>
              </a:endParaRPr>
            </a:p>
          </p:txBody>
        </p:sp>
      </p:grpSp>
      <mc:AlternateContent xmlns:mc="http://schemas.openxmlformats.org/markup-compatibility/2006">
        <mc:Choice xmlns:a14="http://schemas.microsoft.com/office/drawing/2010/main" Requires="a14">
          <p:sp>
            <p:nvSpPr>
              <p:cNvPr id="2" name="Rectangle 1"/>
              <p:cNvSpPr/>
              <p:nvPr/>
            </p:nvSpPr>
            <p:spPr>
              <a:xfrm>
                <a:off x="1600200" y="3279058"/>
                <a:ext cx="4575554" cy="1723549"/>
              </a:xfrm>
              <a:prstGeom prst="rect">
                <a:avLst/>
              </a:prstGeom>
            </p:spPr>
            <p:txBody>
              <a:bodyPr wrap="square">
                <a:spAutoFit/>
              </a:bodyPr>
              <a:lstStyle/>
              <a:p>
                <a:pPr/>
                <a:r>
                  <a:rPr lang="en-US" b="1" dirty="0" smtClean="0">
                    <a:solidFill>
                      <a:srgbClr val="800080"/>
                    </a:solidFill>
                    <a:effectLst>
                      <a:outerShdw blurRad="38100" dist="38100" dir="2700000" algn="tl">
                        <a:srgbClr val="000000">
                          <a:alpha val="43137"/>
                        </a:srgbClr>
                      </a:outerShdw>
                    </a:effectLst>
                    <a:latin typeface="Cambria Math" pitchFamily="18" charset="0"/>
                    <a:ea typeface="Cambria Math" pitchFamily="18" charset="0"/>
                  </a:rPr>
                  <a:t>Social Security = </a:t>
                </a:r>
                <a14:m>
                  <m:oMath xmlns:m="http://schemas.openxmlformats.org/officeDocument/2006/math">
                    <m:r>
                      <a:rPr lang="en-US" b="1" i="1" smtClean="0">
                        <a:solidFill>
                          <a:srgbClr val="800080"/>
                        </a:solidFill>
                        <a:effectLst>
                          <a:outerShdw blurRad="38100" dist="38100" dir="2700000" algn="tl">
                            <a:srgbClr val="000000">
                              <a:alpha val="43137"/>
                            </a:srgbClr>
                          </a:outerShdw>
                        </a:effectLst>
                        <a:latin typeface="Cambria Math"/>
                      </a:rPr>
                      <m:t>.</m:t>
                    </m:r>
                    <m:r>
                      <a:rPr lang="en-US" b="1" i="1" smtClean="0">
                        <a:solidFill>
                          <a:srgbClr val="800080"/>
                        </a:solidFill>
                        <a:effectLst>
                          <a:outerShdw blurRad="38100" dist="38100" dir="2700000" algn="tl">
                            <a:srgbClr val="000000">
                              <a:alpha val="43137"/>
                            </a:srgbClr>
                          </a:outerShdw>
                        </a:effectLst>
                        <a:latin typeface="Cambria Math"/>
                      </a:rPr>
                      <m:t>𝟎𝟔𝟐</m:t>
                    </m:r>
                    <m:r>
                      <a:rPr lang="en-US" b="1" i="1" smtClean="0">
                        <a:solidFill>
                          <a:srgbClr val="800080"/>
                        </a:solidFill>
                        <a:effectLst>
                          <a:outerShdw blurRad="38100" dist="38100" dir="2700000" algn="tl">
                            <a:srgbClr val="000000">
                              <a:alpha val="43137"/>
                            </a:srgbClr>
                          </a:outerShdw>
                        </a:effectLst>
                        <a:latin typeface="Cambria Math"/>
                      </a:rPr>
                      <m:t>𝒙</m:t>
                    </m:r>
                  </m:oMath>
                </a14:m>
                <a:endParaRPr lang="en-US" b="1" i="1" dirty="0" smtClean="0">
                  <a:solidFill>
                    <a:srgbClr val="800080"/>
                  </a:solidFill>
                  <a:effectLst>
                    <a:outerShdw blurRad="38100" dist="38100" dir="2700000" algn="tl">
                      <a:srgbClr val="000000">
                        <a:alpha val="43137"/>
                      </a:srgbClr>
                    </a:outerShdw>
                  </a:effectLst>
                  <a:latin typeface="Cambria Math"/>
                </a:endParaRPr>
              </a:p>
              <a:p>
                <a:pPr/>
                <a:r>
                  <a:rPr lang="en-US" dirty="0" smtClean="0">
                    <a:solidFill>
                      <a:srgbClr val="800080"/>
                    </a:solidFill>
                    <a:effectLst>
                      <a:outerShdw blurRad="38100" dist="38100" dir="2700000" algn="tl">
                        <a:srgbClr val="000000">
                          <a:alpha val="43137"/>
                        </a:srgbClr>
                      </a:outerShdw>
                    </a:effectLst>
                    <a:latin typeface="Cambria Math" pitchFamily="18" charset="0"/>
                    <a:ea typeface="Cambria Math" pitchFamily="18" charset="0"/>
                  </a:rPr>
                  <a:t>Medicare </a:t>
                </a:r>
                <a:r>
                  <a:rPr lang="en-US" dirty="0">
                    <a:solidFill>
                      <a:srgbClr val="800080"/>
                    </a:solidFill>
                    <a:effectLst>
                      <a:outerShdw blurRad="38100" dist="38100" dir="2700000" algn="tl">
                        <a:srgbClr val="000000">
                          <a:alpha val="43137"/>
                        </a:srgbClr>
                      </a:outerShdw>
                    </a:effectLst>
                    <a:latin typeface="Cambria Math" pitchFamily="18" charset="0"/>
                    <a:ea typeface="Cambria Math" pitchFamily="18" charset="0"/>
                  </a:rPr>
                  <a:t>=</a:t>
                </a:r>
                <a14:m>
                  <m:oMath xmlns:m="http://schemas.openxmlformats.org/officeDocument/2006/math">
                    <m:r>
                      <a:rPr lang="en-US" b="1" i="1" smtClean="0">
                        <a:solidFill>
                          <a:srgbClr val="800080"/>
                        </a:solidFill>
                        <a:effectLst>
                          <a:outerShdw blurRad="38100" dist="38100" dir="2700000" algn="tl">
                            <a:srgbClr val="000000">
                              <a:alpha val="43137"/>
                            </a:srgbClr>
                          </a:outerShdw>
                        </a:effectLst>
                        <a:latin typeface="Cambria Math"/>
                      </a:rPr>
                      <m:t>.</m:t>
                    </m:r>
                    <m:r>
                      <a:rPr lang="en-US" b="1" i="1" smtClean="0">
                        <a:solidFill>
                          <a:srgbClr val="800080"/>
                        </a:solidFill>
                        <a:effectLst>
                          <a:outerShdw blurRad="38100" dist="38100" dir="2700000" algn="tl">
                            <a:srgbClr val="000000">
                              <a:alpha val="43137"/>
                            </a:srgbClr>
                          </a:outerShdw>
                        </a:effectLst>
                        <a:latin typeface="Cambria Math"/>
                      </a:rPr>
                      <m:t>𝟎𝟏𝟒𝟓</m:t>
                    </m:r>
                    <m:r>
                      <a:rPr lang="en-US" b="1" i="1" smtClean="0">
                        <a:solidFill>
                          <a:srgbClr val="800080"/>
                        </a:solidFill>
                        <a:effectLst>
                          <a:outerShdw blurRad="38100" dist="38100" dir="2700000" algn="tl">
                            <a:srgbClr val="000000">
                              <a:alpha val="43137"/>
                            </a:srgbClr>
                          </a:outerShdw>
                        </a:effectLst>
                        <a:latin typeface="Cambria Math"/>
                      </a:rPr>
                      <m:t>𝒙</m:t>
                    </m:r>
                  </m:oMath>
                </a14:m>
                <a:endParaRPr lang="en-US" b="1" i="1" dirty="0" smtClean="0">
                  <a:solidFill>
                    <a:srgbClr val="800080"/>
                  </a:solidFill>
                  <a:effectLst>
                    <a:outerShdw blurRad="38100" dist="38100" dir="2700000" algn="tl">
                      <a:srgbClr val="000000">
                        <a:alpha val="43137"/>
                      </a:srgbClr>
                    </a:outerShdw>
                  </a:effectLst>
                  <a:latin typeface="Cambria Math"/>
                </a:endParaRPr>
              </a:p>
              <a:p>
                <a:pPr/>
                <a:r>
                  <a:rPr lang="en-US" dirty="0" smtClean="0">
                    <a:solidFill>
                      <a:srgbClr val="800080"/>
                    </a:solidFill>
                    <a:effectLst>
                      <a:outerShdw blurRad="38100" dist="38100" dir="2700000" algn="tl">
                        <a:srgbClr val="000000">
                          <a:alpha val="43137"/>
                        </a:srgbClr>
                      </a:outerShdw>
                    </a:effectLst>
                    <a:latin typeface="Cambria Math" pitchFamily="18" charset="0"/>
                    <a:ea typeface="Cambria Math" pitchFamily="18" charset="0"/>
                  </a:rPr>
                  <a:t>Combined = ______________</a:t>
                </a:r>
                <a:endParaRPr lang="en-US" sz="1800" dirty="0">
                  <a:solidFill>
                    <a:srgbClr val="800080"/>
                  </a:solidFill>
                  <a:effectLst>
                    <a:outerShdw blurRad="38100" dist="38100" dir="2700000" algn="tl">
                      <a:srgbClr val="000000">
                        <a:alpha val="43137"/>
                      </a:srgbClr>
                    </a:outerShdw>
                  </a:effectLst>
                </a:endParaRPr>
              </a:p>
            </p:txBody>
          </p:sp>
        </mc:Choice>
        <mc:Fallback>
          <p:sp>
            <p:nvSpPr>
              <p:cNvPr id="2" name="Rectangle 1"/>
              <p:cNvSpPr>
                <a:spLocks noRot="1" noChangeAspect="1" noMove="1" noResize="1" noEditPoints="1" noAdjustHandles="1" noChangeArrowheads="1" noChangeShapeType="1" noTextEdit="1"/>
              </p:cNvSpPr>
              <p:nvPr/>
            </p:nvSpPr>
            <p:spPr>
              <a:xfrm>
                <a:off x="1600200" y="3279058"/>
                <a:ext cx="4575554" cy="1723549"/>
              </a:xfrm>
              <a:prstGeom prst="rect">
                <a:avLst/>
              </a:prstGeom>
              <a:blipFill rotWithShape="1">
                <a:blip r:embed="rId5"/>
                <a:stretch>
                  <a:fillRect l="-3600" t="-4947" r="-2000" b="-12721"/>
                </a:stretch>
              </a:blipFill>
            </p:spPr>
            <p:txBody>
              <a:bodyPr/>
              <a:lstStyle/>
              <a:p>
                <a:r>
                  <a:rPr lang="en-US">
                    <a:noFill/>
                  </a:rPr>
                  <a:t> </a:t>
                </a:r>
              </a:p>
            </p:txBody>
          </p:sp>
        </mc:Fallback>
      </mc:AlternateContent>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1000"/>
                                        <p:tgtEl>
                                          <p:spTgt spid="2">
                                            <p:txEl>
                                              <p:pRg st="1" end="1"/>
                                            </p:txEl>
                                          </p:spTgt>
                                        </p:tgtEl>
                                      </p:cBhvr>
                                    </p:animEffect>
                                    <p:anim calcmode="lin" valueType="num">
                                      <p:cBhvr>
                                        <p:cTn id="2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1000"/>
                                        <p:tgtEl>
                                          <p:spTgt spid="2">
                                            <p:txEl>
                                              <p:pRg st="2" end="2"/>
                                            </p:txEl>
                                          </p:spTgt>
                                        </p:tgtEl>
                                      </p:cBhvr>
                                    </p:animEffect>
                                    <p:anim calcmode="lin" valueType="num">
                                      <p:cBhvr>
                                        <p:cTn id="3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1F8F1B94-167E-4F21-AF36-EE4B8383FB4A}" type="slidenum">
              <a:rPr lang="en-US">
                <a:solidFill>
                  <a:srgbClr val="107DBC"/>
                </a:solidFill>
              </a:rPr>
              <a:pPr>
                <a:defRPr/>
              </a:pPr>
              <a:t>71</a:t>
            </a:fld>
            <a:endParaRPr lang="en-US" dirty="0">
              <a:solidFill>
                <a:srgbClr val="107DBC"/>
              </a:solidFill>
            </a:endParaRPr>
          </a:p>
        </p:txBody>
      </p:sp>
      <p:sp>
        <p:nvSpPr>
          <p:cNvPr id="365570" name="Rectangle 2"/>
          <p:cNvSpPr>
            <a:spLocks noGrp="1" noChangeArrowheads="1"/>
          </p:cNvSpPr>
          <p:nvPr>
            <p:ph type="title"/>
          </p:nvPr>
        </p:nvSpPr>
        <p:spPr>
          <a:xfrm>
            <a:off x="762000" y="457200"/>
            <a:ext cx="19812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dirty="0" smtClean="0"/>
              <a:t>Example 2</a:t>
            </a:r>
          </a:p>
        </p:txBody>
      </p:sp>
      <p:sp>
        <p:nvSpPr>
          <p:cNvPr id="72708" name="Rectangle 3"/>
          <p:cNvSpPr>
            <a:spLocks noGrp="1" noChangeArrowheads="1"/>
          </p:cNvSpPr>
          <p:nvPr>
            <p:ph type="body" idx="1"/>
          </p:nvPr>
        </p:nvSpPr>
        <p:spPr>
          <a:xfrm>
            <a:off x="762000" y="990600"/>
            <a:ext cx="7772400" cy="4570413"/>
          </a:xfrm>
        </p:spPr>
        <p:txBody>
          <a:bodyPr/>
          <a:lstStyle/>
          <a:p>
            <a:pPr indent="-171450" eaLnBrk="1" hangingPunct="1">
              <a:lnSpc>
                <a:spcPct val="90000"/>
              </a:lnSpc>
              <a:buFont typeface="Wingdings" pitchFamily="2" charset="2"/>
              <a:buNone/>
            </a:pPr>
            <a:r>
              <a:rPr lang="en-US" dirty="0" smtClean="0"/>
              <a:t>  Express the Social Security tax for 2006 as a piecewise function.</a:t>
            </a:r>
            <a:r>
              <a:rPr lang="en-US" sz="2800" dirty="0" smtClean="0"/>
              <a:t>  </a:t>
            </a:r>
          </a:p>
        </p:txBody>
      </p:sp>
      <p:sp>
        <p:nvSpPr>
          <p:cNvPr id="6" name="Multiply 5"/>
          <p:cNvSpPr/>
          <p:nvPr/>
        </p:nvSpPr>
        <p:spPr bwMode="auto">
          <a:xfrm>
            <a:off x="1676400" y="2209800"/>
            <a:ext cx="5181600" cy="4876800"/>
          </a:xfrm>
          <a:prstGeom prst="mathMultiply">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kumimoji="0" lang="en-US" sz="6600" b="0" i="0" u="none" strike="noStrike" cap="none" normalizeH="0" baseline="0" dirty="0" smtClean="0">
                <a:ln>
                  <a:noFill/>
                </a:ln>
                <a:solidFill>
                  <a:srgbClr val="F8F8F8"/>
                </a:solidFill>
                <a:effectLst/>
                <a:latin typeface="Cambria Math" pitchFamily="18" charset="0"/>
                <a:ea typeface="Cambria Math" pitchFamily="18" charset="0"/>
              </a:rPr>
              <a:t>Skip</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F2969189-7576-44B8-996C-C2A683719874}" type="slidenum">
              <a:rPr lang="en-US">
                <a:solidFill>
                  <a:srgbClr val="107DBC"/>
                </a:solidFill>
              </a:rPr>
              <a:pPr>
                <a:defRPr/>
              </a:pPr>
              <a:t>72</a:t>
            </a:fld>
            <a:endParaRPr lang="en-US" dirty="0">
              <a:solidFill>
                <a:srgbClr val="107DBC"/>
              </a:solidFill>
            </a:endParaRPr>
          </a:p>
        </p:txBody>
      </p:sp>
      <p:sp>
        <p:nvSpPr>
          <p:cNvPr id="73731" name="Rectangle 2"/>
          <p:cNvSpPr>
            <a:spLocks noGrp="1" noChangeArrowheads="1"/>
          </p:cNvSpPr>
          <p:nvPr>
            <p:ph type="body" idx="1"/>
          </p:nvPr>
        </p:nvSpPr>
        <p:spPr>
          <a:xfrm>
            <a:off x="1066800" y="1020763"/>
            <a:ext cx="6553200" cy="3779837"/>
          </a:xfrm>
        </p:spPr>
        <p:txBody>
          <a:bodyPr/>
          <a:lstStyle/>
          <a:p>
            <a:pPr marL="0" indent="0" eaLnBrk="1" hangingPunct="1">
              <a:lnSpc>
                <a:spcPct val="90000"/>
              </a:lnSpc>
              <a:buFont typeface="Wingdings" pitchFamily="2" charset="2"/>
              <a:buNone/>
            </a:pPr>
            <a:r>
              <a:rPr lang="en-US" sz="2800" dirty="0" smtClean="0"/>
              <a:t>Ming worked three jobs in 2006. The total of her incomes was less than $94,200. At </a:t>
            </a:r>
            <a:r>
              <a:rPr lang="en-US" sz="2800" dirty="0" smtClean="0"/>
              <a:t>QuickMart</a:t>
            </a:r>
            <a:r>
              <a:rPr lang="en-US" sz="2800" dirty="0" smtClean="0"/>
              <a:t>, she made </a:t>
            </a:r>
            <a:r>
              <a:rPr lang="en-US" sz="2800" i="1" dirty="0" smtClean="0"/>
              <a:t>x</a:t>
            </a:r>
            <a:r>
              <a:rPr lang="en-US" sz="2800" dirty="0" smtClean="0"/>
              <a:t> dollars. At the College Book Store, she made </a:t>
            </a:r>
            <a:r>
              <a:rPr lang="en-US" sz="2800" i="1" dirty="0" smtClean="0"/>
              <a:t>y</a:t>
            </a:r>
            <a:r>
              <a:rPr lang="en-US" sz="2800" dirty="0" smtClean="0"/>
              <a:t> dollars. At the Mail Depot, she made </a:t>
            </a:r>
            <a:r>
              <a:rPr lang="en-US" sz="2800" i="1" dirty="0" smtClean="0"/>
              <a:t>z</a:t>
            </a:r>
            <a:r>
              <a:rPr lang="en-US" sz="2800" dirty="0" smtClean="0"/>
              <a:t> dollars. Express the combined total of her Social Security and Medicare taxes algebraically.  </a:t>
            </a:r>
          </a:p>
        </p:txBody>
      </p:sp>
      <p:sp>
        <p:nvSpPr>
          <p:cNvPr id="73732"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dirty="0">
                <a:solidFill>
                  <a:schemeClr val="tx1"/>
                </a:solidFill>
                <a:latin typeface="Arial Narrow" pitchFamily="34" charset="0"/>
              </a:rPr>
              <a:t>CHECK </a:t>
            </a:r>
            <a:r>
              <a:rPr lang="en-US" sz="3000" dirty="0">
                <a:solidFill>
                  <a:schemeClr val="tx2"/>
                </a:solidFill>
                <a:latin typeface="Arial Narrow" pitchFamily="34" charset="0"/>
              </a:rPr>
              <a:t>YOUR UNDERSTANDING</a:t>
            </a:r>
          </a:p>
        </p:txBody>
      </p:sp>
      <p:pic>
        <p:nvPicPr>
          <p:cNvPr id="73733"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2" name="Rectangle 1"/>
              <p:cNvSpPr/>
              <p:nvPr/>
            </p:nvSpPr>
            <p:spPr>
              <a:xfrm>
                <a:off x="2381964" y="3886200"/>
                <a:ext cx="3419013" cy="58477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i="1" smtClean="0">
                          <a:solidFill>
                            <a:srgbClr val="800080"/>
                          </a:solidFill>
                          <a:effectLst>
                            <a:outerShdw blurRad="38100" dist="38100" dir="2700000" algn="tl">
                              <a:srgbClr val="000000">
                                <a:alpha val="43137"/>
                              </a:srgbClr>
                            </a:outerShdw>
                          </a:effectLst>
                          <a:latin typeface="Cambria Math"/>
                        </a:rPr>
                        <m:t>.</m:t>
                      </m:r>
                      <m:r>
                        <a:rPr lang="en-US" i="1" smtClean="0">
                          <a:solidFill>
                            <a:srgbClr val="800080"/>
                          </a:solidFill>
                          <a:effectLst>
                            <a:outerShdw blurRad="38100" dist="38100" dir="2700000" algn="tl">
                              <a:srgbClr val="000000">
                                <a:alpha val="43137"/>
                              </a:srgbClr>
                            </a:outerShdw>
                          </a:effectLst>
                          <a:latin typeface="Cambria Math"/>
                        </a:rPr>
                        <m:t>𝟎</m:t>
                      </m:r>
                      <m:r>
                        <a:rPr lang="en-US" b="1" i="1" smtClean="0">
                          <a:solidFill>
                            <a:srgbClr val="800080"/>
                          </a:solidFill>
                          <a:effectLst>
                            <a:outerShdw blurRad="38100" dist="38100" dir="2700000" algn="tl">
                              <a:srgbClr val="000000">
                                <a:alpha val="43137"/>
                              </a:srgbClr>
                            </a:outerShdw>
                          </a:effectLst>
                          <a:latin typeface="Cambria Math"/>
                        </a:rPr>
                        <m:t>𝟕𝟔𝟓</m:t>
                      </m:r>
                      <m:d>
                        <m:dPr>
                          <m:ctrlPr>
                            <a:rPr lang="en-US" b="1" i="1" smtClean="0">
                              <a:solidFill>
                                <a:srgbClr val="800080"/>
                              </a:solidFill>
                              <a:effectLst>
                                <a:outerShdw blurRad="38100" dist="38100" dir="2700000" algn="tl">
                                  <a:srgbClr val="000000">
                                    <a:alpha val="43137"/>
                                  </a:srgbClr>
                                </a:outerShdw>
                              </a:effectLst>
                              <a:latin typeface="Cambria Math"/>
                            </a:rPr>
                          </m:ctrlPr>
                        </m:dPr>
                        <m:e>
                          <m:r>
                            <a:rPr lang="en-US" b="1" i="1" smtClean="0">
                              <a:solidFill>
                                <a:srgbClr val="800080"/>
                              </a:solidFill>
                              <a:effectLst>
                                <a:outerShdw blurRad="38100" dist="38100" dir="2700000" algn="tl">
                                  <a:srgbClr val="000000">
                                    <a:alpha val="43137"/>
                                  </a:srgbClr>
                                </a:outerShdw>
                              </a:effectLst>
                              <a:latin typeface="Cambria Math"/>
                            </a:rPr>
                            <m:t>𝒙</m:t>
                          </m:r>
                          <m:r>
                            <a:rPr lang="en-US" b="1" i="1" smtClean="0">
                              <a:solidFill>
                                <a:srgbClr val="800080"/>
                              </a:solidFill>
                              <a:effectLst>
                                <a:outerShdw blurRad="38100" dist="38100" dir="2700000" algn="tl">
                                  <a:srgbClr val="000000">
                                    <a:alpha val="43137"/>
                                  </a:srgbClr>
                                </a:outerShdw>
                              </a:effectLst>
                              <a:latin typeface="Cambria Math"/>
                            </a:rPr>
                            <m:t>+</m:t>
                          </m:r>
                          <m:r>
                            <a:rPr lang="en-US" b="1" i="1" smtClean="0">
                              <a:solidFill>
                                <a:srgbClr val="800080"/>
                              </a:solidFill>
                              <a:effectLst>
                                <a:outerShdw blurRad="38100" dist="38100" dir="2700000" algn="tl">
                                  <a:srgbClr val="000000">
                                    <a:alpha val="43137"/>
                                  </a:srgbClr>
                                </a:outerShdw>
                              </a:effectLst>
                              <a:latin typeface="Cambria Math"/>
                            </a:rPr>
                            <m:t>𝒚</m:t>
                          </m:r>
                          <m:r>
                            <a:rPr lang="en-US" b="1" i="1" smtClean="0">
                              <a:solidFill>
                                <a:srgbClr val="800080"/>
                              </a:solidFill>
                              <a:effectLst>
                                <a:outerShdw blurRad="38100" dist="38100" dir="2700000" algn="tl">
                                  <a:srgbClr val="000000">
                                    <a:alpha val="43137"/>
                                  </a:srgbClr>
                                </a:outerShdw>
                              </a:effectLst>
                              <a:latin typeface="Cambria Math"/>
                            </a:rPr>
                            <m:t>+</m:t>
                          </m:r>
                          <m:r>
                            <a:rPr lang="en-US" b="1" i="1" smtClean="0">
                              <a:solidFill>
                                <a:srgbClr val="800080"/>
                              </a:solidFill>
                              <a:effectLst>
                                <a:outerShdw blurRad="38100" dist="38100" dir="2700000" algn="tl">
                                  <a:srgbClr val="000000">
                                    <a:alpha val="43137"/>
                                  </a:srgbClr>
                                </a:outerShdw>
                              </a:effectLst>
                              <a:latin typeface="Cambria Math"/>
                            </a:rPr>
                            <m:t>𝒛</m:t>
                          </m:r>
                        </m:e>
                      </m:d>
                    </m:oMath>
                  </m:oMathPara>
                </a14:m>
                <a:endParaRPr lang="en-US" i="1" dirty="0">
                  <a:solidFill>
                    <a:srgbClr val="800080"/>
                  </a:solidFill>
                  <a:effectLst>
                    <a:outerShdw blurRad="38100" dist="38100" dir="2700000" algn="tl">
                      <a:srgbClr val="000000">
                        <a:alpha val="43137"/>
                      </a:srgbClr>
                    </a:outerShdw>
                  </a:effectLst>
                  <a:latin typeface="Cambria Math"/>
                </a:endParaRPr>
              </a:p>
            </p:txBody>
          </p:sp>
        </mc:Choice>
        <mc:Fallback>
          <p:sp>
            <p:nvSpPr>
              <p:cNvPr id="2" name="Rectangle 1"/>
              <p:cNvSpPr>
                <a:spLocks noRot="1" noChangeAspect="1" noMove="1" noResize="1" noEditPoints="1" noAdjustHandles="1" noChangeArrowheads="1" noChangeShapeType="1" noTextEdit="1"/>
              </p:cNvSpPr>
              <p:nvPr/>
            </p:nvSpPr>
            <p:spPr>
              <a:xfrm>
                <a:off x="2381964" y="3886200"/>
                <a:ext cx="3419013" cy="584775"/>
              </a:xfrm>
              <a:prstGeom prst="rect">
                <a:avLst/>
              </a:prstGeom>
              <a:blipFill rotWithShape="1">
                <a:blip r:embed="rId3"/>
                <a:stretch>
                  <a:fillRect/>
                </a:stretch>
              </a:blipFill>
            </p:spPr>
            <p:txBody>
              <a:bodyPr/>
              <a:lstStyle/>
              <a:p>
                <a:r>
                  <a:rPr lang="en-US">
                    <a:noFill/>
                  </a:rPr>
                  <a:t> </a:t>
                </a:r>
              </a:p>
            </p:txBody>
          </p:sp>
        </mc:Fallback>
      </mc:AlternateContent>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set>
                                      <p:cBhvr>
                                        <p:cTn id="7" dur="455" fill="hold">
                                          <p:stCondLst>
                                            <p:cond delay="0"/>
                                          </p:stCondLst>
                                        </p:cTn>
                                        <p:tgtEl>
                                          <p:spTgt spid="2">
                                            <p:txEl>
                                              <p:pRg st="0" end="0"/>
                                            </p:txEl>
                                          </p:spTgt>
                                        </p:tgtEl>
                                        <p:attrNameLst>
                                          <p:attrName>style.rotation</p:attrName>
                                        </p:attrNameLst>
                                      </p:cBhvr>
                                      <p:to>
                                        <p:strVal val="-45.0"/>
                                      </p:to>
                                    </p:set>
                                    <p:anim calcmode="lin" valueType="num">
                                      <p:cBhvr>
                                        <p:cTn id="8" dur="455" fill="hold">
                                          <p:stCondLst>
                                            <p:cond delay="455"/>
                                          </p:stCondLst>
                                        </p:cTn>
                                        <p:tgtEl>
                                          <p:spTgt spid="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2568EC2E-CE0C-4A81-9289-22B88A6663FC}" type="slidenum">
              <a:rPr lang="en-US">
                <a:solidFill>
                  <a:srgbClr val="107DBC"/>
                </a:solidFill>
              </a:rPr>
              <a:pPr>
                <a:defRPr/>
              </a:pPr>
              <a:t>73</a:t>
            </a:fld>
            <a:endParaRPr lang="en-US" dirty="0">
              <a:solidFill>
                <a:srgbClr val="107DBC"/>
              </a:solidFill>
            </a:endParaRPr>
          </a:p>
        </p:txBody>
      </p:sp>
      <p:sp>
        <p:nvSpPr>
          <p:cNvPr id="367618" name="Rectangle 2"/>
          <p:cNvSpPr>
            <a:spLocks noGrp="1" noChangeArrowheads="1"/>
          </p:cNvSpPr>
          <p:nvPr>
            <p:ph type="title"/>
          </p:nvPr>
        </p:nvSpPr>
        <p:spPr>
          <a:xfrm>
            <a:off x="6858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dirty="0" smtClean="0"/>
              <a:t>EXAMPLE 3</a:t>
            </a:r>
          </a:p>
        </p:txBody>
      </p:sp>
      <p:sp>
        <p:nvSpPr>
          <p:cNvPr id="74756" name="Rectangle 3"/>
          <p:cNvSpPr>
            <a:spLocks noGrp="1" noChangeArrowheads="1"/>
          </p:cNvSpPr>
          <p:nvPr>
            <p:ph type="body" idx="1"/>
          </p:nvPr>
        </p:nvSpPr>
        <p:spPr>
          <a:xfrm>
            <a:off x="762000" y="992188"/>
            <a:ext cx="7772400" cy="4570412"/>
          </a:xfrm>
        </p:spPr>
        <p:txBody>
          <a:bodyPr/>
          <a:lstStyle/>
          <a:p>
            <a:pPr indent="-285750" eaLnBrk="1" hangingPunct="1">
              <a:lnSpc>
                <a:spcPct val="90000"/>
              </a:lnSpc>
              <a:buFont typeface="Wingdings" pitchFamily="2" charset="2"/>
              <a:buNone/>
            </a:pPr>
            <a:r>
              <a:rPr lang="en-US" dirty="0" smtClean="0"/>
              <a:t>   </a:t>
            </a:r>
            <a:r>
              <a:rPr lang="en-US" sz="2800" dirty="0" smtClean="0"/>
              <a:t>Graph the Social Security tax piecewise function from Example 2.   </a:t>
            </a:r>
          </a:p>
        </p:txBody>
      </p:sp>
      <p:sp>
        <p:nvSpPr>
          <p:cNvPr id="5" name="Multiply 4"/>
          <p:cNvSpPr/>
          <p:nvPr/>
        </p:nvSpPr>
        <p:spPr bwMode="auto">
          <a:xfrm>
            <a:off x="1981200" y="1524000"/>
            <a:ext cx="5181600" cy="4876800"/>
          </a:xfrm>
          <a:prstGeom prst="mathMultiply">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kumimoji="0" lang="en-US" sz="6600" b="0" i="0" u="none" strike="noStrike" cap="none" normalizeH="0" baseline="0" dirty="0" smtClean="0">
                <a:ln>
                  <a:noFill/>
                </a:ln>
                <a:solidFill>
                  <a:srgbClr val="F8F8F8"/>
                </a:solidFill>
                <a:effectLst/>
                <a:latin typeface="Cambria Math" pitchFamily="18" charset="0"/>
                <a:ea typeface="Cambria Math" pitchFamily="18" charset="0"/>
              </a:rPr>
              <a:t>Skip</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2003D0A7-DD7B-43FE-97BD-17BF88FA3439}" type="slidenum">
              <a:rPr lang="en-US">
                <a:solidFill>
                  <a:srgbClr val="107DBC"/>
                </a:solidFill>
              </a:rPr>
              <a:pPr>
                <a:defRPr/>
              </a:pPr>
              <a:t>74</a:t>
            </a:fld>
            <a:endParaRPr lang="en-US" dirty="0">
              <a:solidFill>
                <a:srgbClr val="107DBC"/>
              </a:solidFill>
            </a:endParaRPr>
          </a:p>
        </p:txBody>
      </p:sp>
      <p:sp>
        <p:nvSpPr>
          <p:cNvPr id="75779" name="Rectangle 2"/>
          <p:cNvSpPr>
            <a:spLocks noGrp="1" noChangeArrowheads="1"/>
          </p:cNvSpPr>
          <p:nvPr>
            <p:ph type="body" idx="1"/>
          </p:nvPr>
        </p:nvSpPr>
        <p:spPr>
          <a:xfrm>
            <a:off x="1066800" y="1020763"/>
            <a:ext cx="6629400" cy="3779837"/>
          </a:xfrm>
        </p:spPr>
        <p:txBody>
          <a:bodyPr/>
          <a:lstStyle/>
          <a:p>
            <a:pPr marL="0" indent="0" eaLnBrk="1" hangingPunct="1">
              <a:lnSpc>
                <a:spcPct val="90000"/>
              </a:lnSpc>
              <a:buFont typeface="Wingdings" pitchFamily="2" charset="2"/>
              <a:buNone/>
            </a:pPr>
            <a:r>
              <a:rPr lang="en-US" sz="2800" dirty="0" smtClean="0"/>
              <a:t>Mark’s Social Security tax was $3,500 during the year in the graph in Example 3. Use the graph to approximate his taxable income.  </a:t>
            </a:r>
          </a:p>
        </p:txBody>
      </p:sp>
      <p:sp>
        <p:nvSpPr>
          <p:cNvPr id="75780"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dirty="0">
                <a:solidFill>
                  <a:schemeClr val="tx1"/>
                </a:solidFill>
                <a:latin typeface="Arial Narrow" pitchFamily="34" charset="0"/>
              </a:rPr>
              <a:t>CHECK </a:t>
            </a:r>
            <a:r>
              <a:rPr lang="en-US" sz="3000" dirty="0">
                <a:solidFill>
                  <a:schemeClr val="tx2"/>
                </a:solidFill>
                <a:latin typeface="Arial Narrow" pitchFamily="34" charset="0"/>
              </a:rPr>
              <a:t>YOUR UNDERSTANDING</a:t>
            </a:r>
          </a:p>
        </p:txBody>
      </p:sp>
      <p:pic>
        <p:nvPicPr>
          <p:cNvPr id="75781"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ultiply 5"/>
          <p:cNvSpPr/>
          <p:nvPr/>
        </p:nvSpPr>
        <p:spPr bwMode="auto">
          <a:xfrm>
            <a:off x="1676400" y="1752600"/>
            <a:ext cx="5181600" cy="4876800"/>
          </a:xfrm>
          <a:prstGeom prst="mathMultiply">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kumimoji="0" lang="en-US" sz="6600" b="0" i="0" u="none" strike="noStrike" cap="none" normalizeH="0" baseline="0" dirty="0" smtClean="0">
                <a:ln>
                  <a:noFill/>
                </a:ln>
                <a:solidFill>
                  <a:srgbClr val="F8F8F8"/>
                </a:solidFill>
                <a:effectLst/>
                <a:latin typeface="Cambria Math" pitchFamily="18" charset="0"/>
                <a:ea typeface="Cambria Math" pitchFamily="18" charset="0"/>
              </a:rPr>
              <a:t>Skip</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7B4E6009-1924-47A1-998E-D623A33F007A}" type="slidenum">
              <a:rPr lang="en-US">
                <a:solidFill>
                  <a:srgbClr val="107DBC"/>
                </a:solidFill>
              </a:rPr>
              <a:pPr>
                <a:defRPr/>
              </a:pPr>
              <a:t>75</a:t>
            </a:fld>
            <a:endParaRPr lang="en-US" dirty="0">
              <a:solidFill>
                <a:srgbClr val="107DBC"/>
              </a:solidFill>
            </a:endParaRPr>
          </a:p>
        </p:txBody>
      </p:sp>
      <p:sp>
        <p:nvSpPr>
          <p:cNvPr id="369666" name="Rectangle 2"/>
          <p:cNvSpPr>
            <a:spLocks noGrp="1" noChangeArrowheads="1"/>
          </p:cNvSpPr>
          <p:nvPr>
            <p:ph type="title"/>
          </p:nvPr>
        </p:nvSpPr>
        <p:spPr>
          <a:xfrm>
            <a:off x="6858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dirty="0" smtClean="0"/>
              <a:t>EXAMPLE 4</a:t>
            </a:r>
          </a:p>
        </p:txBody>
      </p:sp>
      <p:sp>
        <p:nvSpPr>
          <p:cNvPr id="76804" name="Rectangle 3"/>
          <p:cNvSpPr>
            <a:spLocks noGrp="1" noChangeArrowheads="1"/>
          </p:cNvSpPr>
          <p:nvPr>
            <p:ph type="body" idx="1"/>
          </p:nvPr>
        </p:nvSpPr>
        <p:spPr>
          <a:xfrm>
            <a:off x="762000" y="992188"/>
            <a:ext cx="7010400" cy="4570412"/>
          </a:xfrm>
        </p:spPr>
        <p:txBody>
          <a:bodyPr/>
          <a:lstStyle/>
          <a:p>
            <a:pPr indent="-285750" eaLnBrk="1" hangingPunct="1">
              <a:lnSpc>
                <a:spcPct val="90000"/>
              </a:lnSpc>
              <a:buFont typeface="Wingdings" pitchFamily="2" charset="2"/>
              <a:buNone/>
            </a:pPr>
            <a:r>
              <a:rPr lang="en-US" dirty="0" smtClean="0"/>
              <a:t>   </a:t>
            </a:r>
            <a:r>
              <a:rPr lang="en-US" sz="2800" dirty="0" smtClean="0"/>
              <a:t>In 1988, Social Security tax was 7.51%, to the maximum income of $45,000. If Grace earned $51,211 in 1988, how much Social Security did she pay?   </a:t>
            </a:r>
          </a:p>
        </p:txBody>
      </p:sp>
      <p:sp>
        <p:nvSpPr>
          <p:cNvPr id="2" name="Rectangle 1"/>
          <p:cNvSpPr/>
          <p:nvPr/>
        </p:nvSpPr>
        <p:spPr>
          <a:xfrm>
            <a:off x="1981200" y="2743200"/>
            <a:ext cx="6647736" cy="3200876"/>
          </a:xfrm>
          <a:prstGeom prst="rect">
            <a:avLst/>
          </a:prstGeom>
        </p:spPr>
        <p:txBody>
          <a:bodyPr wrap="square">
            <a:spAutoFit/>
          </a:bodyPr>
          <a:lstStyle/>
          <a:p>
            <a:r>
              <a:rPr lang="en-US" dirty="0" smtClean="0">
                <a:solidFill>
                  <a:srgbClr val="800080"/>
                </a:solidFill>
                <a:effectLst>
                  <a:outerShdw blurRad="38100" dist="38100" dir="2700000" algn="tl">
                    <a:srgbClr val="000000">
                      <a:alpha val="43137"/>
                    </a:srgbClr>
                  </a:outerShdw>
                </a:effectLst>
                <a:latin typeface="Cambria Math" pitchFamily="18" charset="0"/>
                <a:ea typeface="Cambria Math" pitchFamily="18" charset="0"/>
              </a:rPr>
              <a:t>Grace is only taxed on the maximum amount allowed by the law. Even though she earns $51,211, she is only taxed on $45,000. </a:t>
            </a:r>
          </a:p>
          <a:p>
            <a:endParaRPr lang="en-US" dirty="0">
              <a:solidFill>
                <a:srgbClr val="800080"/>
              </a:solidFill>
              <a:effectLst>
                <a:outerShdw blurRad="38100" dist="38100" dir="2700000" algn="tl">
                  <a:srgbClr val="000000">
                    <a:alpha val="43137"/>
                  </a:srgbClr>
                </a:outerShdw>
              </a:effectLst>
              <a:latin typeface="Cambria Math" pitchFamily="18" charset="0"/>
              <a:ea typeface="Cambria Math" pitchFamily="18" charset="0"/>
            </a:endParaRPr>
          </a:p>
          <a:p>
            <a:r>
              <a:rPr lang="en-US" dirty="0" smtClean="0">
                <a:solidFill>
                  <a:srgbClr val="800080"/>
                </a:solidFill>
                <a:effectLst>
                  <a:outerShdw blurRad="38100" dist="38100" dir="2700000" algn="tl">
                    <a:srgbClr val="000000">
                      <a:alpha val="43137"/>
                    </a:srgbClr>
                  </a:outerShdw>
                </a:effectLst>
                <a:latin typeface="Cambria Math" pitchFamily="18" charset="0"/>
                <a:ea typeface="Cambria Math" pitchFamily="18" charset="0"/>
              </a:rPr>
              <a:t>0.0751(45,000)=__________________</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46" y="4343400"/>
            <a:ext cx="12954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B387ECC9-EBAD-466E-843B-590D7669D868}" type="slidenum">
              <a:rPr lang="en-US">
                <a:solidFill>
                  <a:srgbClr val="107DBC"/>
                </a:solidFill>
              </a:rPr>
              <a:pPr>
                <a:defRPr/>
              </a:pPr>
              <a:t>76</a:t>
            </a:fld>
            <a:endParaRPr lang="en-US" dirty="0">
              <a:solidFill>
                <a:srgbClr val="107DBC"/>
              </a:solidFill>
            </a:endParaRPr>
          </a:p>
        </p:txBody>
      </p:sp>
      <p:sp>
        <p:nvSpPr>
          <p:cNvPr id="77827"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dirty="0" smtClean="0"/>
              <a:t>In 1988 Ramona paid $2,853.80 in Social Security tax. What was Ramona’s taxable income in 1988?  </a:t>
            </a:r>
          </a:p>
        </p:txBody>
      </p:sp>
      <p:sp>
        <p:nvSpPr>
          <p:cNvPr id="77828"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dirty="0">
                <a:solidFill>
                  <a:schemeClr val="tx1"/>
                </a:solidFill>
                <a:latin typeface="Arial Narrow" pitchFamily="34" charset="0"/>
              </a:rPr>
              <a:t>CHECK </a:t>
            </a:r>
            <a:r>
              <a:rPr lang="en-US" sz="3000" dirty="0">
                <a:solidFill>
                  <a:schemeClr val="tx2"/>
                </a:solidFill>
                <a:latin typeface="Arial Narrow" pitchFamily="34" charset="0"/>
              </a:rPr>
              <a:t>YOUR UNDERSTANDING</a:t>
            </a:r>
          </a:p>
        </p:txBody>
      </p:sp>
      <p:pic>
        <p:nvPicPr>
          <p:cNvPr id="77829"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46" y="4343400"/>
            <a:ext cx="12954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6324313" y="2743200"/>
            <a:ext cx="2743200" cy="3429000"/>
            <a:chOff x="5029200" y="1371600"/>
            <a:chExt cx="2846328" cy="3662363"/>
          </a:xfrm>
        </p:grpSpPr>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371600"/>
              <a:ext cx="2846328"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271263" y="1371600"/>
              <a:ext cx="2362200" cy="3477875"/>
            </a:xfrm>
            <a:prstGeom prst="rect">
              <a:avLst/>
            </a:prstGeom>
            <a:noFill/>
          </p:spPr>
          <p:txBody>
            <a:bodyPr wrap="square" rtlCol="0">
              <a:spAutoFit/>
            </a:bodyPr>
            <a:lstStyle/>
            <a:p>
              <a:pPr algn="ctr"/>
              <a:r>
                <a:rPr lang="en-US" sz="4400" dirty="0" smtClean="0">
                  <a:solidFill>
                    <a:srgbClr val="800080"/>
                  </a:solidFill>
                  <a:effectLst>
                    <a:outerShdw blurRad="38100" dist="38100" dir="2700000" algn="tl">
                      <a:srgbClr val="000000">
                        <a:alpha val="43137"/>
                      </a:srgbClr>
                    </a:outerShdw>
                  </a:effectLst>
                  <a:latin typeface="Juice ITC" pitchFamily="82" charset="0"/>
                </a:rPr>
                <a:t>Turn in this question on a separate sheet of paper</a:t>
              </a:r>
              <a:endParaRPr lang="en-US" sz="4400" dirty="0">
                <a:solidFill>
                  <a:srgbClr val="800080"/>
                </a:solidFill>
                <a:effectLst>
                  <a:outerShdw blurRad="38100" dist="38100" dir="2700000" algn="tl">
                    <a:srgbClr val="000000">
                      <a:alpha val="43137"/>
                    </a:srgbClr>
                  </a:outerShdw>
                </a:effectLst>
                <a:latin typeface="Juice ITC" pitchFamily="82" charset="0"/>
              </a:endParaRPr>
            </a:p>
          </p:txBody>
        </p:sp>
      </p:gr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864A346D-F22D-4FDC-92AE-8A8280F75401}" type="slidenum">
              <a:rPr lang="en-US">
                <a:solidFill>
                  <a:srgbClr val="107DBC"/>
                </a:solidFill>
              </a:rPr>
              <a:pPr>
                <a:defRPr/>
              </a:pPr>
              <a:t>8</a:t>
            </a:fld>
            <a:endParaRPr lang="en-US" dirty="0">
              <a:solidFill>
                <a:srgbClr val="107DBC"/>
              </a:solidFill>
            </a:endParaRPr>
          </a:p>
        </p:txBody>
      </p:sp>
      <p:sp>
        <p:nvSpPr>
          <p:cNvPr id="12291"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dirty="0" smtClean="0"/>
              <a:t>The Alpha Employment Agency is advertising a job in the construction industry. The fee is 15% of the first month’s pay. If the job pays </a:t>
            </a:r>
            <a:r>
              <a:rPr lang="en-US" sz="2800" i="1" dirty="0" smtClean="0"/>
              <a:t>x</a:t>
            </a:r>
            <a:r>
              <a:rPr lang="en-US" sz="2800" dirty="0" smtClean="0"/>
              <a:t> dollars annually, express the agency fee algebraically.  </a:t>
            </a:r>
          </a:p>
        </p:txBody>
      </p:sp>
      <p:sp>
        <p:nvSpPr>
          <p:cNvPr id="12292"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dirty="0">
                <a:solidFill>
                  <a:schemeClr val="tx1"/>
                </a:solidFill>
                <a:latin typeface="Arial Narrow" pitchFamily="34" charset="0"/>
              </a:rPr>
              <a:t>CHECK </a:t>
            </a:r>
            <a:r>
              <a:rPr lang="en-US" sz="3000" dirty="0">
                <a:solidFill>
                  <a:schemeClr val="tx2"/>
                </a:solidFill>
                <a:latin typeface="Arial Narrow" pitchFamily="34" charset="0"/>
              </a:rPr>
              <a:t>YOUR UNDERSTANDING</a:t>
            </a:r>
          </a:p>
        </p:txBody>
      </p:sp>
      <p:pic>
        <p:nvPicPr>
          <p:cNvPr id="12293"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ultiply 5"/>
          <p:cNvSpPr/>
          <p:nvPr/>
        </p:nvSpPr>
        <p:spPr bwMode="auto">
          <a:xfrm>
            <a:off x="2057400" y="1828800"/>
            <a:ext cx="5181600" cy="4876800"/>
          </a:xfrm>
          <a:prstGeom prst="mathMultiply">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600"/>
              </a:spcBef>
              <a:spcAft>
                <a:spcPct val="0"/>
              </a:spcAft>
              <a:buClrTx/>
              <a:buSzTx/>
              <a:buFontTx/>
              <a:buNone/>
              <a:tabLst/>
            </a:pPr>
            <a:r>
              <a:rPr kumimoji="0" lang="en-US" sz="6600" b="0" i="0" u="none" strike="noStrike" cap="none" normalizeH="0" baseline="0" dirty="0" smtClean="0">
                <a:ln>
                  <a:noFill/>
                </a:ln>
                <a:solidFill>
                  <a:srgbClr val="F8F8F8"/>
                </a:solidFill>
                <a:effectLst/>
                <a:latin typeface="Cambria Math" pitchFamily="18" charset="0"/>
                <a:ea typeface="Cambria Math" pitchFamily="18" charset="0"/>
              </a:rPr>
              <a:t>Skip</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r>
              <a:rPr lang="en-US" dirty="0"/>
              <a:t>  </a:t>
            </a:r>
            <a:r>
              <a:rPr lang="en-US" dirty="0">
                <a:solidFill>
                  <a:srgbClr val="107DBC"/>
                </a:solidFill>
              </a:rPr>
              <a:t>Slide</a:t>
            </a:r>
            <a:r>
              <a:rPr lang="en-US" b="1" dirty="0">
                <a:solidFill>
                  <a:srgbClr val="107DBC"/>
                </a:solidFill>
                <a:effectLst>
                  <a:outerShdw blurRad="38100" dist="38100" dir="2700000" algn="tl">
                    <a:srgbClr val="FFFFFF"/>
                  </a:outerShdw>
                </a:effectLst>
              </a:rPr>
              <a:t> </a:t>
            </a:r>
            <a:fld id="{F2750FCF-0EFD-4569-889D-7D9CADE69C35}" type="slidenum">
              <a:rPr lang="en-US">
                <a:solidFill>
                  <a:srgbClr val="107DBC"/>
                </a:solidFill>
              </a:rPr>
              <a:pPr>
                <a:defRPr/>
              </a:pPr>
              <a:t>9</a:t>
            </a:fld>
            <a:endParaRPr lang="en-US" dirty="0">
              <a:solidFill>
                <a:srgbClr val="107DBC"/>
              </a:solidFill>
            </a:endParaRPr>
          </a:p>
        </p:txBody>
      </p:sp>
      <p:sp>
        <p:nvSpPr>
          <p:cNvPr id="459778" name="Rectangle 2"/>
          <p:cNvSpPr>
            <a:spLocks noGrp="1" noChangeArrowheads="1"/>
          </p:cNvSpPr>
          <p:nvPr>
            <p:ph type="title"/>
          </p:nvPr>
        </p:nvSpPr>
        <p:spPr>
          <a:xfrm>
            <a:off x="6858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dirty="0" smtClean="0"/>
              <a:t>EXAMPLE 3</a:t>
            </a:r>
          </a:p>
        </p:txBody>
      </p:sp>
      <p:sp>
        <p:nvSpPr>
          <p:cNvPr id="459779" name="Text Box 3"/>
          <p:cNvSpPr txBox="1">
            <a:spLocks noChangeArrowheads="1"/>
          </p:cNvSpPr>
          <p:nvPr/>
        </p:nvSpPr>
        <p:spPr bwMode="auto">
          <a:xfrm>
            <a:off x="1066800" y="1143000"/>
            <a:ext cx="7315200" cy="1628775"/>
          </a:xfrm>
          <a:prstGeom prst="rect">
            <a:avLst/>
          </a:prstGeom>
          <a:noFill/>
          <a:ln>
            <a:noFill/>
          </a:ln>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lnSpc>
                <a:spcPct val="90000"/>
              </a:lnSpc>
              <a:spcBef>
                <a:spcPct val="50000"/>
              </a:spcBef>
            </a:pPr>
            <a:r>
              <a:rPr lang="en-US" sz="2800" b="0" dirty="0">
                <a:solidFill>
                  <a:schemeClr val="tx1"/>
                </a:solidFill>
                <a:latin typeface="Arial Narrow" pitchFamily="34" charset="0"/>
              </a:rPr>
              <a:t>Ken is a mechanic who owns Ace Auto Repair. He needs a foreign car expert and is placing a twelve-line classified ad. The cost of an ad </a:t>
            </a:r>
            <a:r>
              <a:rPr lang="en-US" sz="2800" b="0" i="1" dirty="0">
                <a:solidFill>
                  <a:schemeClr val="tx1"/>
                </a:solidFill>
                <a:latin typeface="Arial Narrow" pitchFamily="34" charset="0"/>
              </a:rPr>
              <a:t>x</a:t>
            </a:r>
            <a:r>
              <a:rPr lang="en-US" sz="2800" b="0" dirty="0">
                <a:solidFill>
                  <a:schemeClr val="tx1"/>
                </a:solidFill>
                <a:latin typeface="Arial Narrow" pitchFamily="34" charset="0"/>
              </a:rPr>
              <a:t> lines long is given by the following piecewise function.</a:t>
            </a:r>
          </a:p>
        </p:txBody>
      </p:sp>
      <p:grpSp>
        <p:nvGrpSpPr>
          <p:cNvPr id="459785" name="Group 9"/>
          <p:cNvGrpSpPr>
            <a:grpSpLocks/>
          </p:cNvGrpSpPr>
          <p:nvPr/>
        </p:nvGrpSpPr>
        <p:grpSpPr bwMode="auto">
          <a:xfrm>
            <a:off x="2057400" y="2895600"/>
            <a:ext cx="4800600" cy="1074738"/>
            <a:chOff x="1296" y="1824"/>
            <a:chExt cx="3024" cy="677"/>
          </a:xfrm>
        </p:grpSpPr>
        <p:sp>
          <p:nvSpPr>
            <p:cNvPr id="13319" name="Text Box 5"/>
            <p:cNvSpPr txBox="1">
              <a:spLocks noChangeArrowheads="1"/>
            </p:cNvSpPr>
            <p:nvPr/>
          </p:nvSpPr>
          <p:spPr bwMode="auto">
            <a:xfrm>
              <a:off x="2016" y="1824"/>
              <a:ext cx="2304" cy="677"/>
            </a:xfrm>
            <a:prstGeom prst="rect">
              <a:avLst/>
            </a:prstGeom>
            <a:noFill/>
            <a:ln>
              <a:noFill/>
            </a:ln>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lnSpc>
                  <a:spcPct val="90000"/>
                </a:lnSpc>
                <a:spcBef>
                  <a:spcPct val="50000"/>
                </a:spcBef>
              </a:pPr>
              <a:r>
                <a:rPr lang="en-US" sz="2800" b="0" dirty="0">
                  <a:solidFill>
                    <a:schemeClr val="tx1"/>
                  </a:solidFill>
                  <a:latin typeface="Arial Narrow" pitchFamily="34" charset="0"/>
                </a:rPr>
                <a:t>56                    when </a:t>
              </a:r>
              <a:r>
                <a:rPr lang="en-US" sz="2800" b="0" i="1" dirty="0">
                  <a:solidFill>
                    <a:schemeClr val="tx1"/>
                  </a:solidFill>
                  <a:latin typeface="Arial Narrow" pitchFamily="34" charset="0"/>
                </a:rPr>
                <a:t>x</a:t>
              </a:r>
              <a:r>
                <a:rPr lang="en-US" sz="2800" b="0" dirty="0">
                  <a:solidFill>
                    <a:schemeClr val="tx1"/>
                  </a:solidFill>
                  <a:latin typeface="Arial Narrow" pitchFamily="34" charset="0"/>
                </a:rPr>
                <a:t> ≤ 4</a:t>
              </a:r>
            </a:p>
            <a:p>
              <a:pPr eaLnBrk="1" hangingPunct="1">
                <a:lnSpc>
                  <a:spcPct val="90000"/>
                </a:lnSpc>
                <a:spcBef>
                  <a:spcPct val="50000"/>
                </a:spcBef>
              </a:pPr>
              <a:r>
                <a:rPr lang="en-US" sz="2800" b="0" dirty="0">
                  <a:solidFill>
                    <a:schemeClr val="tx1"/>
                  </a:solidFill>
                  <a:latin typeface="Arial Narrow" pitchFamily="34" charset="0"/>
                </a:rPr>
                <a:t>56 + 6(</a:t>
              </a:r>
              <a:r>
                <a:rPr lang="en-US" sz="2800" b="0" i="1" dirty="0">
                  <a:solidFill>
                    <a:schemeClr val="tx1"/>
                  </a:solidFill>
                  <a:latin typeface="Arial Narrow" pitchFamily="34" charset="0"/>
                </a:rPr>
                <a:t>x</a:t>
              </a:r>
              <a:r>
                <a:rPr lang="en-US" sz="2800" b="0" dirty="0">
                  <a:solidFill>
                    <a:schemeClr val="tx1"/>
                  </a:solidFill>
                  <a:latin typeface="Arial Narrow" pitchFamily="34" charset="0"/>
                </a:rPr>
                <a:t> − 4)    when </a:t>
              </a:r>
              <a:r>
                <a:rPr lang="en-US" sz="2800" b="0" i="1" dirty="0">
                  <a:solidFill>
                    <a:schemeClr val="tx1"/>
                  </a:solidFill>
                  <a:latin typeface="Arial Narrow" pitchFamily="34" charset="0"/>
                </a:rPr>
                <a:t>x</a:t>
              </a:r>
              <a:r>
                <a:rPr lang="en-US" sz="2800" b="0" dirty="0">
                  <a:solidFill>
                    <a:schemeClr val="tx1"/>
                  </a:solidFill>
                  <a:latin typeface="Arial Narrow" pitchFamily="34" charset="0"/>
                </a:rPr>
                <a:t> &gt; 4</a:t>
              </a:r>
            </a:p>
          </p:txBody>
        </p:sp>
        <p:sp>
          <p:nvSpPr>
            <p:cNvPr id="13320" name="Text Box 6"/>
            <p:cNvSpPr txBox="1">
              <a:spLocks noChangeArrowheads="1"/>
            </p:cNvSpPr>
            <p:nvPr/>
          </p:nvSpPr>
          <p:spPr bwMode="auto">
            <a:xfrm>
              <a:off x="1296" y="1968"/>
              <a:ext cx="720" cy="365"/>
            </a:xfrm>
            <a:prstGeom prst="rect">
              <a:avLst/>
            </a:prstGeom>
            <a:noFill/>
            <a:ln>
              <a:noFill/>
            </a:ln>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spcBef>
                  <a:spcPct val="50000"/>
                </a:spcBef>
              </a:pPr>
              <a:r>
                <a:rPr lang="en-US" b="0" i="1" dirty="0">
                  <a:solidFill>
                    <a:schemeClr val="tx1"/>
                  </a:solidFill>
                  <a:latin typeface="Arial Narrow" pitchFamily="34" charset="0"/>
                </a:rPr>
                <a:t>c(x)</a:t>
              </a:r>
              <a:r>
                <a:rPr lang="en-US" b="0" dirty="0">
                  <a:solidFill>
                    <a:schemeClr val="tx1"/>
                  </a:solidFill>
                  <a:latin typeface="Arial Narrow" pitchFamily="34" charset="0"/>
                </a:rPr>
                <a:t> =</a:t>
              </a:r>
            </a:p>
          </p:txBody>
        </p:sp>
        <p:sp>
          <p:nvSpPr>
            <p:cNvPr id="459783" name="AutoShape 7"/>
            <p:cNvSpPr>
              <a:spLocks/>
            </p:cNvSpPr>
            <p:nvPr/>
          </p:nvSpPr>
          <p:spPr bwMode="auto">
            <a:xfrm>
              <a:off x="1968" y="1872"/>
              <a:ext cx="29" cy="624"/>
            </a:xfrm>
            <a:prstGeom prst="leftBrace">
              <a:avLst>
                <a:gd name="adj1" fmla="val 179310"/>
                <a:gd name="adj2" fmla="val 50000"/>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grpSp>
      <p:sp>
        <p:nvSpPr>
          <p:cNvPr id="459784" name="Text Box 8"/>
          <p:cNvSpPr txBox="1">
            <a:spLocks noChangeArrowheads="1"/>
          </p:cNvSpPr>
          <p:nvPr/>
        </p:nvSpPr>
        <p:spPr bwMode="auto">
          <a:xfrm>
            <a:off x="1066800" y="4191000"/>
            <a:ext cx="5943600" cy="519113"/>
          </a:xfrm>
          <a:prstGeom prst="rect">
            <a:avLst/>
          </a:prstGeom>
          <a:noFill/>
          <a:ln>
            <a:noFill/>
          </a:ln>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spcBef>
                <a:spcPct val="50000"/>
              </a:spcBef>
            </a:pPr>
            <a:r>
              <a:rPr lang="en-US" sz="2800" b="0" dirty="0">
                <a:solidFill>
                  <a:schemeClr val="tx1"/>
                </a:solidFill>
                <a:latin typeface="Arial Narrow" pitchFamily="34" charset="0"/>
              </a:rPr>
              <a:t>Find the cost of a twelve-line ad.</a:t>
            </a:r>
          </a:p>
        </p:txBody>
      </p:sp>
      <p:sp>
        <p:nvSpPr>
          <p:cNvPr id="2" name="Rounded Rectangle 1"/>
          <p:cNvSpPr/>
          <p:nvPr/>
        </p:nvSpPr>
        <p:spPr bwMode="auto">
          <a:xfrm>
            <a:off x="3200400" y="3413919"/>
            <a:ext cx="3657600" cy="556419"/>
          </a:xfrm>
          <a:prstGeom prst="roundRect">
            <a:avLst/>
          </a:prstGeom>
          <a:noFill/>
          <a:ln w="57150" cap="flat" cmpd="sng" algn="ctr">
            <a:solidFill>
              <a:srgbClr val="660066"/>
            </a:solidFill>
            <a:prstDash val="solid"/>
            <a:round/>
            <a:headEnd type="none" w="med" len="med"/>
            <a:tailEnd type="none" w="med" len="med"/>
          </a:ln>
          <a:effectLst/>
          <a:extLst>
            <a:ext uri="{909E8E84-426E-40DD-AFC4-6F175D3DCCD1}">
              <a14:hiddenFill xmlns:a14="http://schemas.microsoft.com/office/drawing/2010/main">
                <a:solidFill>
                  <a:srgbClr val="3C518C"/>
                </a:solidFill>
              </a14:hiddenFill>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600"/>
              </a:spcBef>
              <a:spcAft>
                <a:spcPct val="0"/>
              </a:spcAft>
              <a:buClrTx/>
              <a:buSzTx/>
              <a:buFontTx/>
              <a:buNone/>
              <a:tabLst/>
            </a:pPr>
            <a:endParaRPr kumimoji="0" lang="en-US" sz="3200" b="1" i="0" u="none" strike="noStrike" cap="none" normalizeH="0" baseline="0" dirty="0" smtClean="0">
              <a:ln>
                <a:noFill/>
              </a:ln>
              <a:solidFill>
                <a:srgbClr val="F7FAFB"/>
              </a:solidFill>
              <a:effectLst>
                <a:outerShdw blurRad="38100" dist="38100" dir="2700000" algn="tl">
                  <a:srgbClr val="000000">
                    <a:alpha val="43137"/>
                  </a:srgbClr>
                </a:outerShdw>
              </a:effectLst>
              <a:latin typeface="Arial" charset="0"/>
            </a:endParaRPr>
          </a:p>
        </p:txBody>
      </p:sp>
      <p:sp>
        <p:nvSpPr>
          <p:cNvPr id="3" name="Rectangle 2"/>
          <p:cNvSpPr/>
          <p:nvPr/>
        </p:nvSpPr>
        <p:spPr>
          <a:xfrm>
            <a:off x="1076632" y="4710113"/>
            <a:ext cx="2861681" cy="1154162"/>
          </a:xfrm>
          <a:prstGeom prst="rect">
            <a:avLst/>
          </a:prstGeom>
        </p:spPr>
        <p:txBody>
          <a:bodyPr wrap="none">
            <a:spAutoFit/>
          </a:bodyPr>
          <a:lstStyle/>
          <a:p>
            <a:r>
              <a:rPr lang="en-US" b="0" dirty="0" smtClean="0">
                <a:solidFill>
                  <a:srgbClr val="660066"/>
                </a:solidFill>
                <a:latin typeface="Cambria Math" pitchFamily="18" charset="0"/>
                <a:ea typeface="Cambria Math" pitchFamily="18" charset="0"/>
              </a:rPr>
              <a:t>56 + 6(</a:t>
            </a:r>
            <a:r>
              <a:rPr lang="en-US" b="0" i="1" dirty="0" smtClean="0">
                <a:solidFill>
                  <a:srgbClr val="660066"/>
                </a:solidFill>
                <a:latin typeface="Cambria Math" pitchFamily="18" charset="0"/>
                <a:ea typeface="Cambria Math" pitchFamily="18" charset="0"/>
              </a:rPr>
              <a:t>x</a:t>
            </a:r>
            <a:r>
              <a:rPr lang="en-US" b="0" dirty="0" smtClean="0">
                <a:solidFill>
                  <a:srgbClr val="660066"/>
                </a:solidFill>
                <a:latin typeface="Cambria Math" pitchFamily="18" charset="0"/>
                <a:ea typeface="Cambria Math" pitchFamily="18" charset="0"/>
              </a:rPr>
              <a:t> − 4)</a:t>
            </a:r>
          </a:p>
          <a:p>
            <a:r>
              <a:rPr lang="en-US" b="0" dirty="0" smtClean="0">
                <a:solidFill>
                  <a:srgbClr val="660066"/>
                </a:solidFill>
                <a:latin typeface="Cambria Math" pitchFamily="18" charset="0"/>
                <a:ea typeface="Cambria Math" pitchFamily="18" charset="0"/>
              </a:rPr>
              <a:t>56 + 6(</a:t>
            </a:r>
            <a:r>
              <a:rPr lang="en-US" i="1" dirty="0" smtClean="0">
                <a:solidFill>
                  <a:srgbClr val="660066"/>
                </a:solidFill>
                <a:latin typeface="Cambria Math" pitchFamily="18" charset="0"/>
                <a:ea typeface="Cambria Math" pitchFamily="18" charset="0"/>
              </a:rPr>
              <a:t>12</a:t>
            </a:r>
            <a:r>
              <a:rPr lang="en-US" b="0" dirty="0" smtClean="0">
                <a:solidFill>
                  <a:srgbClr val="660066"/>
                </a:solidFill>
                <a:latin typeface="Cambria Math" pitchFamily="18" charset="0"/>
                <a:ea typeface="Cambria Math" pitchFamily="18" charset="0"/>
              </a:rPr>
              <a:t> − 4)</a:t>
            </a:r>
            <a:endParaRPr lang="en-US" dirty="0">
              <a:solidFill>
                <a:srgbClr val="660066"/>
              </a:solidFill>
              <a:latin typeface="Cambria Math" pitchFamily="18" charset="0"/>
              <a:ea typeface="Cambria Math" pitchFamily="18" charset="0"/>
            </a:endParaRP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97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97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97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bg/>
                                          </p:spTgt>
                                        </p:tgtEl>
                                        <p:attrNameLst>
                                          <p:attrName>style.visibility</p:attrName>
                                        </p:attrNameLst>
                                      </p:cBhvr>
                                      <p:to>
                                        <p:strVal val="visible"/>
                                      </p:to>
                                    </p:set>
                                    <p:anim calcmode="lin" valueType="num">
                                      <p:cBhvr>
                                        <p:cTn id="19" dur="500" fill="hold"/>
                                        <p:tgtEl>
                                          <p:spTgt spid="2">
                                            <p:bg/>
                                          </p:spTgt>
                                        </p:tgtEl>
                                        <p:attrNameLst>
                                          <p:attrName>ppt_w</p:attrName>
                                        </p:attrNameLst>
                                      </p:cBhvr>
                                      <p:tavLst>
                                        <p:tav tm="0">
                                          <p:val>
                                            <p:fltVal val="0"/>
                                          </p:val>
                                        </p:tav>
                                        <p:tav tm="100000">
                                          <p:val>
                                            <p:strVal val="#ppt_w"/>
                                          </p:val>
                                        </p:tav>
                                      </p:tavLst>
                                    </p:anim>
                                    <p:anim calcmode="lin" valueType="num">
                                      <p:cBhvr>
                                        <p:cTn id="20" dur="500" fill="hold"/>
                                        <p:tgtEl>
                                          <p:spTgt spid="2">
                                            <p:bg/>
                                          </p:spTgt>
                                        </p:tgtEl>
                                        <p:attrNameLst>
                                          <p:attrName>ppt_h</p:attrName>
                                        </p:attrNameLst>
                                      </p:cBhvr>
                                      <p:tavLst>
                                        <p:tav tm="0">
                                          <p:val>
                                            <p:fltVal val="0"/>
                                          </p:val>
                                        </p:tav>
                                        <p:tav tm="100000">
                                          <p:val>
                                            <p:strVal val="#ppt_h"/>
                                          </p:val>
                                        </p:tav>
                                      </p:tavLst>
                                    </p:anim>
                                    <p:animEffect transition="in" filter="fade">
                                      <p:cBhvr>
                                        <p:cTn id="21" dur="500"/>
                                        <p:tgtEl>
                                          <p:spTgt spid="2">
                                            <p:bg/>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nodePh="1">
                                  <p:stCondLst>
                                    <p:cond delay="0"/>
                                  </p:stCondLst>
                                  <p:endCondLst>
                                    <p:cond evt="begin" delay="0">
                                      <p:tn val="24"/>
                                    </p:cond>
                                  </p:endCondLst>
                                  <p:childTnLst>
                                    <p:set>
                                      <p:cBhvr>
                                        <p:cTn id="25" dur="1" fill="hold">
                                          <p:stCondLst>
                                            <p:cond delay="0"/>
                                          </p:stCondLst>
                                        </p:cTn>
                                        <p:tgtEl>
                                          <p:spTgt spid="2">
                                            <p:txEl>
                                              <p:pRg st="0" end="0"/>
                                            </p:txEl>
                                          </p:spTgt>
                                        </p:tgtEl>
                                        <p:attrNameLst>
                                          <p:attrName>style.visibility</p:attrName>
                                        </p:attrNameLst>
                                      </p:cBhvr>
                                      <p:to>
                                        <p:strVal val="visible"/>
                                      </p:to>
                                    </p:set>
                                    <p:anim calcmode="lin" valueType="num">
                                      <p:cBhvr>
                                        <p:cTn id="2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p:cTn id="3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 calcmode="lin" valueType="num">
                                      <p:cBhvr>
                                        <p:cTn id="4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4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p:bldP spid="459784" grpId="0"/>
      <p:bldP spid="2" grpId="0" build="p" animBg="1"/>
      <p:bldP spid="3" grpId="0" build="p"/>
    </p:bldLst>
  </p:timing>
</p:sld>
</file>

<file path=ppt/theme/theme1.xml><?xml version="1.0" encoding="utf-8"?>
<a:theme xmlns:a="http://schemas.openxmlformats.org/drawingml/2006/main" name="2002-04-20">
  <a:themeElements>
    <a:clrScheme name="2002-04-20 8">
      <a:dk1>
        <a:srgbClr val="000000"/>
      </a:dk1>
      <a:lt1>
        <a:srgbClr val="E0EDF0"/>
      </a:lt1>
      <a:dk2>
        <a:srgbClr val="003366"/>
      </a:dk2>
      <a:lt2>
        <a:srgbClr val="808080"/>
      </a:lt2>
      <a:accent1>
        <a:srgbClr val="FFCC00"/>
      </a:accent1>
      <a:accent2>
        <a:srgbClr val="FF0000"/>
      </a:accent2>
      <a:accent3>
        <a:srgbClr val="EDF4F6"/>
      </a:accent3>
      <a:accent4>
        <a:srgbClr val="000000"/>
      </a:accent4>
      <a:accent5>
        <a:srgbClr val="FFE2AA"/>
      </a:accent5>
      <a:accent6>
        <a:srgbClr val="E70000"/>
      </a:accent6>
      <a:hlink>
        <a:srgbClr val="0066CC"/>
      </a:hlink>
      <a:folHlink>
        <a:srgbClr val="008000"/>
      </a:folHlink>
    </a:clrScheme>
    <a:fontScheme name="2002-04-20">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107763" dir="2700000" algn="ctr" rotWithShape="0">
            <a:schemeClr val="bg2"/>
          </a:outerShdw>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ts val="600"/>
          </a:spcBef>
          <a:spcAft>
            <a:spcPct val="0"/>
          </a:spcAft>
          <a:buClrTx/>
          <a:buSzTx/>
          <a:buFontTx/>
          <a:buNone/>
          <a:tabLst/>
          <a:defRPr kumimoji="0" lang="en-US" sz="3200" b="1" i="0" u="none" strike="noStrike" cap="none" normalizeH="0" baseline="0" smtClean="0">
            <a:ln>
              <a:noFill/>
            </a:ln>
            <a:solidFill>
              <a:srgbClr val="F7FAFB"/>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a:noFill/>
        </a:ln>
        <a:effectLst>
          <a:outerShdw dist="107763" dir="2700000" algn="ctr" rotWithShape="0">
            <a:schemeClr val="bg2"/>
          </a:outerShdw>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ts val="600"/>
          </a:spcBef>
          <a:spcAft>
            <a:spcPct val="0"/>
          </a:spcAft>
          <a:buClrTx/>
          <a:buSzTx/>
          <a:buFontTx/>
          <a:buNone/>
          <a:tabLst/>
          <a:defRPr kumimoji="0" lang="en-US" sz="3200" b="1" i="0" u="none" strike="noStrike" cap="none" normalizeH="0" baseline="0" smtClean="0">
            <a:ln>
              <a:noFill/>
            </a:ln>
            <a:solidFill>
              <a:srgbClr val="F7FAFB"/>
            </a:solidFill>
            <a:effectLst>
              <a:outerShdw blurRad="38100" dist="38100" dir="2700000" algn="tl">
                <a:srgbClr val="000000">
                  <a:alpha val="43137"/>
                </a:srgbClr>
              </a:outerShdw>
            </a:effectLst>
            <a:latin typeface="Arial" charset="0"/>
          </a:defRPr>
        </a:defPPr>
      </a:lstStyle>
    </a:lnDef>
  </a:objectDefaults>
  <a:extraClrSchemeLst>
    <a:extraClrScheme>
      <a:clrScheme name="2002-04-20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002-04-20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02-04-20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002-04-20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002-04-2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002-04-2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002-04-2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002-04-20 8">
        <a:dk1>
          <a:srgbClr val="000000"/>
        </a:dk1>
        <a:lt1>
          <a:srgbClr val="E0EDF0"/>
        </a:lt1>
        <a:dk2>
          <a:srgbClr val="003366"/>
        </a:dk2>
        <a:lt2>
          <a:srgbClr val="808080"/>
        </a:lt2>
        <a:accent1>
          <a:srgbClr val="FFCC00"/>
        </a:accent1>
        <a:accent2>
          <a:srgbClr val="FF0000"/>
        </a:accent2>
        <a:accent3>
          <a:srgbClr val="EDF4F6"/>
        </a:accent3>
        <a:accent4>
          <a:srgbClr val="000000"/>
        </a:accent4>
        <a:accent5>
          <a:srgbClr val="FFE2AA"/>
        </a:accent5>
        <a:accent6>
          <a:srgbClr val="E70000"/>
        </a:accent6>
        <a:hlink>
          <a:srgbClr val="0066CC"/>
        </a:hlink>
        <a:folHlink>
          <a:srgbClr val="0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107763" dir="2700000" algn="ctr" rotWithShape="0">
            <a:schemeClr val="bg2"/>
          </a:outerShdw>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ts val="600"/>
          </a:spcBef>
          <a:spcAft>
            <a:spcPct val="0"/>
          </a:spcAft>
          <a:buClrTx/>
          <a:buSzTx/>
          <a:buFontTx/>
          <a:buNone/>
          <a:tabLst/>
          <a:defRPr kumimoji="0" lang="en-US" sz="3200" b="1" i="0" u="none" strike="noStrike" cap="none" normalizeH="0" baseline="0" smtClean="0">
            <a:ln>
              <a:noFill/>
            </a:ln>
            <a:solidFill>
              <a:srgbClr val="F7FAFB"/>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a:noFill/>
        </a:ln>
        <a:effectLst>
          <a:outerShdw dist="107763" dir="2700000" algn="ctr" rotWithShape="0">
            <a:schemeClr val="bg2"/>
          </a:outerShdw>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ts val="600"/>
          </a:spcBef>
          <a:spcAft>
            <a:spcPct val="0"/>
          </a:spcAft>
          <a:buClrTx/>
          <a:buSzTx/>
          <a:buFontTx/>
          <a:buNone/>
          <a:tabLst/>
          <a:defRPr kumimoji="0" lang="en-US" sz="3200" b="1" i="0" u="none" strike="noStrike" cap="none" normalizeH="0" baseline="0" smtClean="0">
            <a:ln>
              <a:noFill/>
            </a:ln>
            <a:solidFill>
              <a:srgbClr val="F7FAFB"/>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107763" dir="2700000" algn="ctr" rotWithShape="0">
            <a:schemeClr val="bg2"/>
          </a:outerShdw>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ts val="600"/>
          </a:spcBef>
          <a:spcAft>
            <a:spcPct val="0"/>
          </a:spcAft>
          <a:buClrTx/>
          <a:buSzTx/>
          <a:buFontTx/>
          <a:buNone/>
          <a:tabLst/>
          <a:defRPr kumimoji="0" lang="en-US" sz="3200" b="1" i="0" u="none" strike="noStrike" cap="none" normalizeH="0" baseline="0" smtClean="0">
            <a:ln>
              <a:noFill/>
            </a:ln>
            <a:solidFill>
              <a:srgbClr val="F7FAFB"/>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a:noFill/>
        </a:ln>
        <a:effectLst>
          <a:outerShdw dist="107763" dir="2700000" algn="ctr" rotWithShape="0">
            <a:schemeClr val="bg2"/>
          </a:outerShdw>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ts val="600"/>
          </a:spcBef>
          <a:spcAft>
            <a:spcPct val="0"/>
          </a:spcAft>
          <a:buClrTx/>
          <a:buSzTx/>
          <a:buFontTx/>
          <a:buNone/>
          <a:tabLst/>
          <a:defRPr kumimoji="0" lang="en-US" sz="3200" b="1" i="0" u="none" strike="noStrike" cap="none" normalizeH="0" baseline="0" smtClean="0">
            <a:ln>
              <a:noFill/>
            </a:ln>
            <a:solidFill>
              <a:srgbClr val="F7FAFB"/>
            </a:solidFill>
            <a:effectLst>
              <a:outerShdw blurRad="38100" dist="38100" dir="2700000" algn="tl">
                <a:srgbClr val="000000">
                  <a:alpha val="43137"/>
                </a:srgbClr>
              </a:outerShdw>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Data\Microsoft\Templates\2002-04-20.pot</Template>
  <TotalTime>6051</TotalTime>
  <Words>4581</Words>
  <Application>Microsoft Office PowerPoint</Application>
  <PresentationFormat>On-screen Show (4:3)</PresentationFormat>
  <Paragraphs>521</Paragraphs>
  <Slides>76</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76</vt:i4>
      </vt:variant>
    </vt:vector>
  </HeadingPairs>
  <TitlesOfParts>
    <vt:vector size="87" baseType="lpstr">
      <vt:lpstr>Arial</vt:lpstr>
      <vt:lpstr>Arial Narrow</vt:lpstr>
      <vt:lpstr>Times New Roman</vt:lpstr>
      <vt:lpstr>Wingdings</vt:lpstr>
      <vt:lpstr>Wingdings 2</vt:lpstr>
      <vt:lpstr>Cambria Math</vt:lpstr>
      <vt:lpstr>Arial Black</vt:lpstr>
      <vt:lpstr>Juice ITC</vt:lpstr>
      <vt:lpstr>2002-04-20</vt:lpstr>
      <vt:lpstr>Custom Design</vt:lpstr>
      <vt:lpstr>1_Custom Design</vt:lpstr>
      <vt:lpstr>EMPLOYMENT BASICS  </vt:lpstr>
      <vt:lpstr>6-1 LOOK FOR EMPLOYMENT</vt:lpstr>
      <vt:lpstr>PowerPoint Presentation</vt:lpstr>
      <vt:lpstr>How do people in different stages of their careers find employment?</vt:lpstr>
      <vt:lpstr>Example 1</vt:lpstr>
      <vt:lpstr>PowerPoint Presentation</vt:lpstr>
      <vt:lpstr>Example 2</vt:lpstr>
      <vt:lpstr>PowerPoint Presentation</vt:lpstr>
      <vt:lpstr>EXAMPLE 3</vt:lpstr>
      <vt:lpstr>PowerPoint Presentation</vt:lpstr>
      <vt:lpstr>PowerPoint Presentation</vt:lpstr>
      <vt:lpstr>PowerPoint Presentation</vt:lpstr>
      <vt:lpstr>EXAMPLE 4</vt:lpstr>
      <vt:lpstr>PowerPoint Presentation</vt:lpstr>
      <vt:lpstr>EXAMPLE 5</vt:lpstr>
      <vt:lpstr>PowerPoint Presentation</vt:lpstr>
      <vt:lpstr>PowerPoint Presentation</vt:lpstr>
      <vt:lpstr>6-2 PAY PERIODS AND HOURLY RATES</vt:lpstr>
      <vt:lpstr>PowerPoint Presentation</vt:lpstr>
      <vt:lpstr>PowerPoint Presentation</vt:lpstr>
      <vt:lpstr>What do you need to know to make sure each paycheck is correct?</vt:lpstr>
      <vt:lpstr>Example 1</vt:lpstr>
      <vt:lpstr>PowerPoint Presentation</vt:lpstr>
      <vt:lpstr>Example 2</vt:lpstr>
      <vt:lpstr>PowerPoint Presentation</vt:lpstr>
      <vt:lpstr>EXAMPLE 3</vt:lpstr>
      <vt:lpstr>PowerPoint Presentation</vt:lpstr>
      <vt:lpstr>EXAMPLE 4</vt:lpstr>
      <vt:lpstr>PowerPoint Presentation</vt:lpstr>
      <vt:lpstr>EXAMPLE 5</vt:lpstr>
      <vt:lpstr>PowerPoint Presentation</vt:lpstr>
      <vt:lpstr>EXAMPLE 6</vt:lpstr>
      <vt:lpstr>PowerPoint Presentation</vt:lpstr>
      <vt:lpstr>EXAMPLE  7</vt:lpstr>
      <vt:lpstr>PowerPoint Presentation</vt:lpstr>
      <vt:lpstr>PowerPoint Presentation</vt:lpstr>
      <vt:lpstr>6-3 COMMISSIONS, ROYALTIES, AND PIECEWORK PAY</vt:lpstr>
      <vt:lpstr>PowerPoint Presentation</vt:lpstr>
      <vt:lpstr>What jobs base their pay according to the amount produced?</vt:lpstr>
      <vt:lpstr>Example 1</vt:lpstr>
      <vt:lpstr>PowerPoint Presentation</vt:lpstr>
      <vt:lpstr>Example 2</vt:lpstr>
      <vt:lpstr>PowerPoint Presentation</vt:lpstr>
      <vt:lpstr>EXAMPLE 3</vt:lpstr>
      <vt:lpstr>PowerPoint Presentation</vt:lpstr>
      <vt:lpstr>EXAMPLE 4</vt:lpstr>
      <vt:lpstr>PowerPoint Presentation</vt:lpstr>
      <vt:lpstr>EXAMPLE 5</vt:lpstr>
      <vt:lpstr>PowerPoint Presentation</vt:lpstr>
      <vt:lpstr>EXAMPLE 6</vt:lpstr>
      <vt:lpstr>PowerPoint Presentation</vt:lpstr>
      <vt:lpstr>6-4 EMPLOYEE BENEFITS</vt:lpstr>
      <vt:lpstr>PowerPoint Presentation</vt:lpstr>
      <vt:lpstr>PowerPoint Presentation</vt:lpstr>
      <vt:lpstr>What are the benefits of a job?</vt:lpstr>
      <vt:lpstr>Example 1</vt:lpstr>
      <vt:lpstr>PowerPoint Presentation</vt:lpstr>
      <vt:lpstr>PowerPoint Presentation</vt:lpstr>
      <vt:lpstr>Example 2</vt:lpstr>
      <vt:lpstr>PowerPoint Presentation</vt:lpstr>
      <vt:lpstr>EXAMPLE 3</vt:lpstr>
      <vt:lpstr>PowerPoint Presentation</vt:lpstr>
      <vt:lpstr>EXAMPLE 4</vt:lpstr>
      <vt:lpstr>PowerPoint Presentation</vt:lpstr>
      <vt:lpstr>PowerPoint Presentation</vt:lpstr>
      <vt:lpstr>6-5 SOCIAL SECURITY AND MEDICARE</vt:lpstr>
      <vt:lpstr>PowerPoint Presentation</vt:lpstr>
      <vt:lpstr>What are Social Security and Medicare?</vt:lpstr>
      <vt:lpstr>Example 1</vt:lpstr>
      <vt:lpstr>PowerPoint Presentation</vt:lpstr>
      <vt:lpstr>Example 2</vt:lpstr>
      <vt:lpstr>PowerPoint Presentation</vt:lpstr>
      <vt:lpstr>EXAMPLE 3</vt:lpstr>
      <vt:lpstr>PowerPoint Presentation</vt:lpstr>
      <vt:lpstr>EXAMPLE 4</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Algebra</dc:title>
  <dc:creator>M. EPSTEIN</dc:creator>
  <cp:lastModifiedBy>Casey Gannon</cp:lastModifiedBy>
  <cp:revision>403</cp:revision>
  <cp:lastPrinted>2014-03-06T14:30:37Z</cp:lastPrinted>
  <dcterms:created xsi:type="dcterms:W3CDTF">2002-04-20T20:58:21Z</dcterms:created>
  <dcterms:modified xsi:type="dcterms:W3CDTF">2014-03-06T15:52:52Z</dcterms:modified>
</cp:coreProperties>
</file>